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0" r:id="rId1"/>
  </p:sldMasterIdLst>
  <p:notesMasterIdLst>
    <p:notesMasterId r:id="rId4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Lst>
  <p:sldSz cx="9144000" cy="6858000" type="screen4x3"/>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81" d="100"/>
          <a:sy n="81" d="100"/>
        </p:scale>
        <p:origin x="-360" y="-12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heme" Target="theme/theme1.xml"/><Relationship Id="rId47"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notesMaster" Target="notesMasters/notesMaster1.xml"/><Relationship Id="rId43" Type="http://schemas.openxmlformats.org/officeDocument/2006/relationships/printerSettings" Target="printerSettings/printerSettings1.bin"/><Relationship Id="rId44" Type="http://schemas.openxmlformats.org/officeDocument/2006/relationships/presProps" Target="presProps.xml"/><Relationship Id="rId45"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E66F3310-D68E-4A4B-8CBD-F5CCDB2B1288}" type="datetimeFigureOut">
              <a:rPr lang="en-US" smtClean="0"/>
              <a:t>1/25/16</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3B91B229-03A5-6440-9720-8B595AB833BE}" type="slidenum">
              <a:rPr lang="en-US" smtClean="0"/>
              <a:t>‹#›</a:t>
            </a:fld>
            <a:endParaRPr lang="en-US"/>
          </a:p>
        </p:txBody>
      </p:sp>
    </p:spTree>
    <p:extLst>
      <p:ext uri="{BB962C8B-B14F-4D97-AF65-F5344CB8AC3E}">
        <p14:creationId xmlns:p14="http://schemas.microsoft.com/office/powerpoint/2010/main" val="36972630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Shape 273"/>
          <p:cNvSpPr>
            <a:spLocks noGrp="1" noRot="1" noChangeAspect="1"/>
          </p:cNvSpPr>
          <p:nvPr>
            <p:ph type="sldImg" idx="2"/>
          </p:nvPr>
        </p:nvSpPr>
        <p:spPr>
          <a:xfrm>
            <a:off x="1181100" y="696913"/>
            <a:ext cx="4648200" cy="34861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74" name="Shape 274"/>
          <p:cNvSpPr txBox="1">
            <a:spLocks noGrp="1"/>
          </p:cNvSpPr>
          <p:nvPr>
            <p:ph type="body" idx="1"/>
          </p:nvPr>
        </p:nvSpPr>
        <p:spPr>
          <a:xfrm>
            <a:off x="934721" y="4415790"/>
            <a:ext cx="5140959" cy="4183380"/>
          </a:xfrm>
          <a:prstGeom prst="rect">
            <a:avLst/>
          </a:prstGeom>
          <a:noFill/>
          <a:ln>
            <a:noFill/>
          </a:ln>
        </p:spPr>
        <p:txBody>
          <a:bodyPr lIns="93162" tIns="46568" rIns="93162" bIns="46568" anchor="t" anchorCtr="0">
            <a:noAutofit/>
          </a:bodyPr>
          <a:lstStyle/>
          <a:p>
            <a:pPr>
              <a:buSzPct val="25000"/>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Shape 424"/>
          <p:cNvSpPr>
            <a:spLocks noGrp="1" noRot="1" noChangeAspect="1"/>
          </p:cNvSpPr>
          <p:nvPr>
            <p:ph type="sldImg" idx="2"/>
          </p:nvPr>
        </p:nvSpPr>
        <p:spPr>
          <a:xfrm>
            <a:off x="384600" y="697230"/>
            <a:ext cx="6241203" cy="34861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25" name="Shape 425"/>
          <p:cNvSpPr txBox="1">
            <a:spLocks noGrp="1"/>
          </p:cNvSpPr>
          <p:nvPr>
            <p:ph type="body" idx="1"/>
          </p:nvPr>
        </p:nvSpPr>
        <p:spPr>
          <a:xfrm>
            <a:off x="934721" y="4415790"/>
            <a:ext cx="5140959" cy="4183380"/>
          </a:xfrm>
          <a:prstGeom prst="rect">
            <a:avLst/>
          </a:prstGeom>
          <a:noFill/>
          <a:ln>
            <a:noFill/>
          </a:ln>
        </p:spPr>
        <p:txBody>
          <a:bodyPr lIns="93162" tIns="46568" rIns="93162" bIns="46568" anchor="t" anchorCtr="0">
            <a:noAutofit/>
          </a:bodyPr>
          <a:lstStyle/>
          <a:p>
            <a:pPr>
              <a:buSzPct val="25000"/>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Shape 531"/>
          <p:cNvSpPr>
            <a:spLocks noGrp="1" noRot="1" noChangeAspect="1"/>
          </p:cNvSpPr>
          <p:nvPr>
            <p:ph type="sldImg" idx="2"/>
          </p:nvPr>
        </p:nvSpPr>
        <p:spPr>
          <a:xfrm>
            <a:off x="384600" y="697230"/>
            <a:ext cx="6241203" cy="34861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32" name="Shape 532"/>
          <p:cNvSpPr txBox="1">
            <a:spLocks noGrp="1"/>
          </p:cNvSpPr>
          <p:nvPr>
            <p:ph type="body" idx="1"/>
          </p:nvPr>
        </p:nvSpPr>
        <p:spPr>
          <a:xfrm>
            <a:off x="934721" y="4415790"/>
            <a:ext cx="5140959" cy="4183380"/>
          </a:xfrm>
          <a:prstGeom prst="rect">
            <a:avLst/>
          </a:prstGeom>
        </p:spPr>
        <p:txBody>
          <a:bodyPr lIns="93162" tIns="93162" rIns="93162" bIns="93162" anchor="t" anchorCtr="0">
            <a:noAutofit/>
          </a:bodyPr>
          <a:lstStyle/>
          <a:p>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Shape 369"/>
          <p:cNvSpPr>
            <a:spLocks noGrp="1" noRot="1" noChangeAspect="1"/>
          </p:cNvSpPr>
          <p:nvPr>
            <p:ph type="sldImg" idx="2"/>
          </p:nvPr>
        </p:nvSpPr>
        <p:spPr>
          <a:xfrm>
            <a:off x="384600" y="697230"/>
            <a:ext cx="6241203" cy="34861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70" name="Shape 370"/>
          <p:cNvSpPr txBox="1">
            <a:spLocks noGrp="1"/>
          </p:cNvSpPr>
          <p:nvPr>
            <p:ph type="body" idx="1"/>
          </p:nvPr>
        </p:nvSpPr>
        <p:spPr>
          <a:xfrm>
            <a:off x="934721" y="4415790"/>
            <a:ext cx="5140959" cy="4183380"/>
          </a:xfrm>
          <a:prstGeom prst="rect">
            <a:avLst/>
          </a:prstGeom>
          <a:noFill/>
          <a:ln>
            <a:noFill/>
          </a:ln>
        </p:spPr>
        <p:txBody>
          <a:bodyPr lIns="93162" tIns="46568" rIns="93162" bIns="46568" anchor="t" anchorCtr="0">
            <a:noAutofit/>
          </a:bodyPr>
          <a:lstStyle/>
          <a:p>
            <a:pPr>
              <a:buSzPct val="25000"/>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Shape 375"/>
          <p:cNvSpPr>
            <a:spLocks noGrp="1" noRot="1" noChangeAspect="1"/>
          </p:cNvSpPr>
          <p:nvPr>
            <p:ph type="sldImg" idx="2"/>
          </p:nvPr>
        </p:nvSpPr>
        <p:spPr>
          <a:xfrm>
            <a:off x="384600" y="697230"/>
            <a:ext cx="6241203" cy="34861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76" name="Shape 376"/>
          <p:cNvSpPr txBox="1">
            <a:spLocks noGrp="1"/>
          </p:cNvSpPr>
          <p:nvPr>
            <p:ph type="body" idx="1"/>
          </p:nvPr>
        </p:nvSpPr>
        <p:spPr>
          <a:xfrm>
            <a:off x="934721" y="4415790"/>
            <a:ext cx="5140959" cy="4183380"/>
          </a:xfrm>
          <a:prstGeom prst="rect">
            <a:avLst/>
          </a:prstGeom>
          <a:noFill/>
          <a:ln>
            <a:noFill/>
          </a:ln>
        </p:spPr>
        <p:txBody>
          <a:bodyPr lIns="93162" tIns="46568" rIns="93162" bIns="46568" anchor="t" anchorCtr="0">
            <a:noAutofit/>
          </a:bodyPr>
          <a:lstStyle/>
          <a:p>
            <a:pPr>
              <a:buSzPct val="25000"/>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Shape 382"/>
          <p:cNvSpPr>
            <a:spLocks noGrp="1" noRot="1" noChangeAspect="1"/>
          </p:cNvSpPr>
          <p:nvPr>
            <p:ph type="sldImg" idx="2"/>
          </p:nvPr>
        </p:nvSpPr>
        <p:spPr>
          <a:xfrm>
            <a:off x="384600" y="697230"/>
            <a:ext cx="6241203" cy="34861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83" name="Shape 383"/>
          <p:cNvSpPr txBox="1">
            <a:spLocks noGrp="1"/>
          </p:cNvSpPr>
          <p:nvPr>
            <p:ph type="body" idx="1"/>
          </p:nvPr>
        </p:nvSpPr>
        <p:spPr>
          <a:xfrm>
            <a:off x="934721" y="4415790"/>
            <a:ext cx="5140959" cy="4183380"/>
          </a:xfrm>
          <a:prstGeom prst="rect">
            <a:avLst/>
          </a:prstGeom>
          <a:noFill/>
          <a:ln>
            <a:noFill/>
          </a:ln>
        </p:spPr>
        <p:txBody>
          <a:bodyPr lIns="93162" tIns="46568" rIns="93162" bIns="46568" anchor="t" anchorCtr="0">
            <a:noAutofit/>
          </a:bodyPr>
          <a:lstStyle/>
          <a:p>
            <a:pPr>
              <a:buSzPct val="25000"/>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Shape 389"/>
          <p:cNvSpPr>
            <a:spLocks noGrp="1" noRot="1" noChangeAspect="1"/>
          </p:cNvSpPr>
          <p:nvPr>
            <p:ph type="sldImg" idx="2"/>
          </p:nvPr>
        </p:nvSpPr>
        <p:spPr>
          <a:xfrm>
            <a:off x="384600" y="697230"/>
            <a:ext cx="6241203" cy="34861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90" name="Shape 390"/>
          <p:cNvSpPr txBox="1">
            <a:spLocks noGrp="1"/>
          </p:cNvSpPr>
          <p:nvPr>
            <p:ph type="body" idx="1"/>
          </p:nvPr>
        </p:nvSpPr>
        <p:spPr>
          <a:xfrm>
            <a:off x="934721" y="4415790"/>
            <a:ext cx="5140959" cy="4183380"/>
          </a:xfrm>
          <a:prstGeom prst="rect">
            <a:avLst/>
          </a:prstGeom>
          <a:noFill/>
          <a:ln>
            <a:noFill/>
          </a:ln>
        </p:spPr>
        <p:txBody>
          <a:bodyPr lIns="93162" tIns="46568" rIns="93162" bIns="46568" anchor="t" anchorCtr="0">
            <a:noAutofit/>
          </a:bodyPr>
          <a:lstStyle/>
          <a:p>
            <a:pPr>
              <a:buSzPct val="25000"/>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384600" y="697230"/>
            <a:ext cx="6241203" cy="34861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97" name="Shape 397"/>
          <p:cNvSpPr txBox="1">
            <a:spLocks noGrp="1"/>
          </p:cNvSpPr>
          <p:nvPr>
            <p:ph type="body" idx="1"/>
          </p:nvPr>
        </p:nvSpPr>
        <p:spPr>
          <a:xfrm>
            <a:off x="934721" y="4415790"/>
            <a:ext cx="5140959" cy="4183380"/>
          </a:xfrm>
          <a:prstGeom prst="rect">
            <a:avLst/>
          </a:prstGeom>
          <a:noFill/>
          <a:ln>
            <a:noFill/>
          </a:ln>
        </p:spPr>
        <p:txBody>
          <a:bodyPr lIns="93162" tIns="46568" rIns="93162" bIns="46568" anchor="t" anchorCtr="0">
            <a:noAutofit/>
          </a:bodyPr>
          <a:lstStyle/>
          <a:p>
            <a:pPr>
              <a:buSzPct val="25000"/>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Shape 403"/>
          <p:cNvSpPr>
            <a:spLocks noGrp="1" noRot="1" noChangeAspect="1"/>
          </p:cNvSpPr>
          <p:nvPr>
            <p:ph type="sldImg" idx="2"/>
          </p:nvPr>
        </p:nvSpPr>
        <p:spPr>
          <a:xfrm>
            <a:off x="384600" y="697230"/>
            <a:ext cx="6241203" cy="34861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04" name="Shape 404"/>
          <p:cNvSpPr txBox="1">
            <a:spLocks noGrp="1"/>
          </p:cNvSpPr>
          <p:nvPr>
            <p:ph type="body" idx="1"/>
          </p:nvPr>
        </p:nvSpPr>
        <p:spPr>
          <a:xfrm>
            <a:off x="934721" y="4415790"/>
            <a:ext cx="5140959" cy="4183380"/>
          </a:xfrm>
          <a:prstGeom prst="rect">
            <a:avLst/>
          </a:prstGeom>
          <a:noFill/>
          <a:ln>
            <a:noFill/>
          </a:ln>
        </p:spPr>
        <p:txBody>
          <a:bodyPr lIns="93162" tIns="46568" rIns="93162" bIns="46568" anchor="t" anchorCtr="0">
            <a:noAutofit/>
          </a:bodyPr>
          <a:lstStyle/>
          <a:p>
            <a:pPr>
              <a:buSzPct val="25000"/>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Shape 410"/>
          <p:cNvSpPr>
            <a:spLocks noGrp="1" noRot="1" noChangeAspect="1"/>
          </p:cNvSpPr>
          <p:nvPr>
            <p:ph type="sldImg" idx="2"/>
          </p:nvPr>
        </p:nvSpPr>
        <p:spPr>
          <a:xfrm>
            <a:off x="384600" y="697230"/>
            <a:ext cx="6241203" cy="34861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11" name="Shape 411"/>
          <p:cNvSpPr txBox="1">
            <a:spLocks noGrp="1"/>
          </p:cNvSpPr>
          <p:nvPr>
            <p:ph type="body" idx="1"/>
          </p:nvPr>
        </p:nvSpPr>
        <p:spPr>
          <a:xfrm>
            <a:off x="934721" y="4415790"/>
            <a:ext cx="5140959" cy="4183380"/>
          </a:xfrm>
          <a:prstGeom prst="rect">
            <a:avLst/>
          </a:prstGeom>
          <a:noFill/>
          <a:ln>
            <a:noFill/>
          </a:ln>
        </p:spPr>
        <p:txBody>
          <a:bodyPr lIns="93162" tIns="46568" rIns="93162" bIns="46568" anchor="t" anchorCtr="0">
            <a:noAutofit/>
          </a:bodyPr>
          <a:lstStyle/>
          <a:p>
            <a:pPr>
              <a:buSzPct val="25000"/>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Shape 417"/>
          <p:cNvSpPr>
            <a:spLocks noGrp="1" noRot="1" noChangeAspect="1"/>
          </p:cNvSpPr>
          <p:nvPr>
            <p:ph type="sldImg" idx="2"/>
          </p:nvPr>
        </p:nvSpPr>
        <p:spPr>
          <a:xfrm>
            <a:off x="384600" y="697230"/>
            <a:ext cx="6241203" cy="34861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18" name="Shape 418"/>
          <p:cNvSpPr txBox="1">
            <a:spLocks noGrp="1"/>
          </p:cNvSpPr>
          <p:nvPr>
            <p:ph type="body" idx="1"/>
          </p:nvPr>
        </p:nvSpPr>
        <p:spPr>
          <a:xfrm>
            <a:off x="934721" y="4415790"/>
            <a:ext cx="5140959" cy="4183380"/>
          </a:xfrm>
          <a:prstGeom prst="rect">
            <a:avLst/>
          </a:prstGeom>
          <a:noFill/>
          <a:ln>
            <a:noFill/>
          </a:ln>
        </p:spPr>
        <p:txBody>
          <a:bodyPr lIns="93162" tIns="46568" rIns="93162" bIns="46568" anchor="t" anchorCtr="0">
            <a:noAutofit/>
          </a:bodyPr>
          <a:lstStyle/>
          <a:p>
            <a:pPr>
              <a:buSzPct val="25000"/>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4AF466F-BDA4-4F18-9C7B-FF0A9A1B0E80}" type="datetime1">
              <a:rPr lang="en-US" smtClean="0"/>
              <a:pPr/>
              <a:t>1/25/16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2D2B3B-882E-40F3-A32F-6DD516915044}"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8FB4290-6522-4139-852E-05BD9E7F0D2E}" type="datetime1">
              <a:rPr lang="en-US" smtClean="0"/>
              <a:pPr/>
              <a:t>1/25/16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2D2B3B-882E-40F3-A32F-6DD51691504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AB955F9-81EA-47C5-8059-9E5C2B437C70}" type="datetime1">
              <a:rPr lang="en-US" smtClean="0"/>
              <a:pPr/>
              <a:t>1/25/16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2D2B3B-882E-40F3-A32F-6DD516915044}"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Content: Text, 1 Column">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446485" y="1383527"/>
            <a:ext cx="8251031" cy="667910"/>
          </a:xfrm>
          <a:prstGeom prst="rect">
            <a:avLst/>
          </a:prstGeom>
          <a:noFill/>
          <a:ln>
            <a:noFill/>
          </a:ln>
        </p:spPr>
        <p:txBody>
          <a:bodyPr lIns="72034" tIns="72034" rIns="72034" bIns="72034" anchor="t" anchorCtr="0"/>
          <a:lstStyle>
            <a:lvl1pPr lvl="0" rtl="0">
              <a:lnSpc>
                <a:spcPct val="92592"/>
              </a:lnSpc>
              <a:spcBef>
                <a:spcPts val="0"/>
              </a:spcBef>
              <a:defRPr/>
            </a:lvl1pPr>
            <a:lvl2pPr lvl="1" indent="180114" rtl="0">
              <a:lnSpc>
                <a:spcPct val="92592"/>
              </a:lnSpc>
              <a:spcBef>
                <a:spcPts val="0"/>
              </a:spcBef>
              <a:defRPr/>
            </a:lvl2pPr>
            <a:lvl3pPr lvl="2" indent="360228" rtl="0">
              <a:lnSpc>
                <a:spcPct val="92592"/>
              </a:lnSpc>
              <a:spcBef>
                <a:spcPts val="0"/>
              </a:spcBef>
              <a:defRPr/>
            </a:lvl3pPr>
            <a:lvl4pPr lvl="3" indent="540342" rtl="0">
              <a:lnSpc>
                <a:spcPct val="92592"/>
              </a:lnSpc>
              <a:spcBef>
                <a:spcPts val="0"/>
              </a:spcBef>
              <a:defRPr/>
            </a:lvl4pPr>
            <a:lvl5pPr lvl="4" indent="720456" rtl="0">
              <a:lnSpc>
                <a:spcPct val="92592"/>
              </a:lnSpc>
              <a:spcBef>
                <a:spcPts val="0"/>
              </a:spcBef>
              <a:defRPr/>
            </a:lvl5pPr>
            <a:lvl6pPr lvl="5" indent="900570" rtl="0">
              <a:lnSpc>
                <a:spcPct val="92592"/>
              </a:lnSpc>
              <a:spcBef>
                <a:spcPts val="0"/>
              </a:spcBef>
              <a:defRPr/>
            </a:lvl6pPr>
            <a:lvl7pPr lvl="6" indent="1080684" rtl="0">
              <a:lnSpc>
                <a:spcPct val="92592"/>
              </a:lnSpc>
              <a:spcBef>
                <a:spcPts val="0"/>
              </a:spcBef>
              <a:defRPr/>
            </a:lvl7pPr>
            <a:lvl8pPr lvl="7" indent="1260798" rtl="0">
              <a:lnSpc>
                <a:spcPct val="92592"/>
              </a:lnSpc>
              <a:spcBef>
                <a:spcPts val="0"/>
              </a:spcBef>
              <a:defRPr/>
            </a:lvl8pPr>
            <a:lvl9pPr lvl="8" indent="1440912" rtl="0">
              <a:lnSpc>
                <a:spcPct val="92592"/>
              </a:lnSpc>
              <a:spcBef>
                <a:spcPts val="0"/>
              </a:spcBef>
              <a:defRPr/>
            </a:lvl9pPr>
          </a:lstStyle>
          <a:p>
            <a:endParaRPr/>
          </a:p>
        </p:txBody>
      </p:sp>
      <p:sp>
        <p:nvSpPr>
          <p:cNvPr id="19" name="Shape 19"/>
          <p:cNvSpPr txBox="1">
            <a:spLocks noGrp="1"/>
          </p:cNvSpPr>
          <p:nvPr>
            <p:ph type="body" idx="1"/>
          </p:nvPr>
        </p:nvSpPr>
        <p:spPr>
          <a:xfrm>
            <a:off x="444415" y="2266122"/>
            <a:ext cx="8251032" cy="3578086"/>
          </a:xfrm>
          <a:prstGeom prst="rect">
            <a:avLst/>
          </a:prstGeom>
          <a:noFill/>
          <a:ln>
            <a:noFill/>
          </a:ln>
        </p:spPr>
        <p:txBody>
          <a:bodyPr lIns="72034" tIns="72034" rIns="72034" bIns="72034" anchor="t" anchorCtr="0"/>
          <a:lstStyle>
            <a:lvl1pPr lvl="0" rtl="0">
              <a:spcBef>
                <a:spcPts val="0"/>
              </a:spcBef>
              <a:defRPr/>
            </a:lvl1pPr>
            <a:lvl2pPr lvl="1" rtl="0">
              <a:spcBef>
                <a:spcPts val="0"/>
              </a:spcBef>
              <a:buFont typeface="Merriweather Sans"/>
              <a:buChar char="‣"/>
              <a:defRPr/>
            </a:lvl2pPr>
            <a:lvl3pPr lvl="2" rtl="0">
              <a:spcBef>
                <a:spcPts val="0"/>
              </a:spcBef>
              <a:buFont typeface="Merriweather Sans"/>
              <a:buChar char="‣"/>
              <a:defRPr/>
            </a:lvl3pPr>
            <a:lvl4pPr lvl="3" rtl="0">
              <a:spcBef>
                <a:spcPts val="0"/>
              </a:spcBef>
              <a:buFont typeface="Merriweather Sans"/>
              <a:buChar char="‣"/>
              <a:defRPr/>
            </a:lvl4pPr>
            <a:lvl5pPr lvl="4" rtl="0">
              <a:spcBef>
                <a:spcPts val="0"/>
              </a:spcBef>
              <a:buFont typeface="Merriweather Sans"/>
              <a:buChar char="‣"/>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Tree>
    <p:extLst>
      <p:ext uri="{BB962C8B-B14F-4D97-AF65-F5344CB8AC3E}">
        <p14:creationId xmlns:p14="http://schemas.microsoft.com/office/powerpoint/2010/main" val="2474238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CEF607B-A47E-422C-9BEF-122CCDB7C526}" type="datetime1">
              <a:rPr lang="en-US" smtClean="0"/>
              <a:pPr/>
              <a:t>1/25/16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2D2B3B-882E-40F3-A32F-6DD51691504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3A9A7CB-BEE6-4F99-898E-913F06E8E125}" type="datetime1">
              <a:rPr lang="en-US" smtClean="0"/>
              <a:pPr/>
              <a:t>1/25/16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E2D2B3B-882E-40F3-A32F-6DD51691504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EE300C-6FC5-4FC3-AF1A-075E4F50620D}" type="datetime1">
              <a:rPr lang="en-US" smtClean="0"/>
              <a:pPr/>
              <a:t>1/25/16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2D2B3B-882E-40F3-A32F-6DD51691504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50D295D-4A77-4DEB-B04C-9F4282A8BC04}" type="datetime1">
              <a:rPr lang="en-US" smtClean="0"/>
              <a:pPr/>
              <a:t>1/25/16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2D2B3B-882E-40F3-A32F-6DD51691504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2B28685-4D0C-42D5-8013-B5904CD1FCBC}" type="datetime1">
              <a:rPr lang="en-US" smtClean="0"/>
              <a:pPr/>
              <a:t>1/25/16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2D2B3B-882E-40F3-A32F-6DD51691504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F226C0-9885-4BA9-BBFA-A52CBFEBB775}" type="datetime1">
              <a:rPr lang="en-US" smtClean="0"/>
              <a:pPr/>
              <a:t>1/25/16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E2D2B3B-882E-40F3-A32F-6DD51691504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BEE1B38-C5EB-4D66-9137-0AFE9CDEDE8F}" type="datetime1">
              <a:rPr lang="en-US" smtClean="0"/>
              <a:pPr/>
              <a:t>1/25/16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2D2B3B-882E-40F3-A32F-6DD516915044}" type="slidenum">
              <a:rPr lang="en-US" smtClean="0"/>
              <a:pPr/>
              <a:t>‹#›</a:t>
            </a:fld>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327B613C-1AD7-49D3-885D-F654C5CDBAA6}" type="datetime1">
              <a:rPr lang="en-US" smtClean="0"/>
              <a:pPr/>
              <a:t>1/25/16</a:t>
            </a:fld>
            <a:endParaRPr lang="en-US" dirty="0"/>
          </a:p>
        </p:txBody>
      </p:sp>
      <p:sp>
        <p:nvSpPr>
          <p:cNvPr id="9" name="Slide Number Placeholder 8"/>
          <p:cNvSpPr>
            <a:spLocks noGrp="1"/>
          </p:cNvSpPr>
          <p:nvPr>
            <p:ph type="sldNum" sz="quarter" idx="11"/>
          </p:nvPr>
        </p:nvSpPr>
        <p:spPr/>
        <p:txBody>
          <a:bodyPr/>
          <a:lstStyle/>
          <a:p>
            <a:fld id="{6E2D2B3B-882E-40F3-A32F-6DD516915044}" type="slidenum">
              <a:rPr lang="en-US" smtClean="0"/>
              <a:pPr/>
              <a:t>‹#›</a:t>
            </a:fld>
            <a:endParaRPr lang="en-US" dirty="0"/>
          </a:p>
        </p:txBody>
      </p:sp>
      <p:sp>
        <p:nvSpPr>
          <p:cNvPr id="10" name="Footer Placeholder 9"/>
          <p:cNvSpPr>
            <a:spLocks noGrp="1"/>
          </p:cNvSpPr>
          <p:nvPr>
            <p:ph type="ftr" sz="quarter" idx="12"/>
          </p:nvPr>
        </p:nvSpPr>
        <p:spPr/>
        <p:txBody>
          <a:body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620000"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7620000" cy="48006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8458200" y="0"/>
            <a:ext cx="6858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458200" y="54864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531788" y="5648960"/>
            <a:ext cx="548640" cy="396240"/>
          </a:xfrm>
          <a:prstGeom prst="bracketPair">
            <a:avLst>
              <a:gd name="adj" fmla="val 17949"/>
            </a:avLst>
          </a:prstGeom>
          <a:ln w="19050">
            <a:solidFill>
              <a:srgbClr val="FFFFFF"/>
            </a:solidFill>
          </a:ln>
        </p:spPr>
        <p:txBody>
          <a:bodyPr vert="horz" lIns="0" tIns="0" rIns="0" bIns="0" rtlCol="0" anchor="ctr"/>
          <a:lstStyle>
            <a:lvl1pPr algn="ctr">
              <a:defRPr sz="1800">
                <a:solidFill>
                  <a:srgbClr val="FFFFFF"/>
                </a:solidFill>
              </a:defRPr>
            </a:lvl1pPr>
          </a:lstStyle>
          <a:p>
            <a:fld id="{6E2D2B3B-882E-40F3-A32F-6DD516915044}" type="slidenum">
              <a:rPr lang="en-US" smtClean="0"/>
              <a:pPr/>
              <a:t>‹#›</a:t>
            </a:fld>
            <a:endParaRPr lang="en-US" dirty="0"/>
          </a:p>
        </p:txBody>
      </p:sp>
      <p:sp>
        <p:nvSpPr>
          <p:cNvPr id="5" name="Footer Placeholder 4"/>
          <p:cNvSpPr>
            <a:spLocks noGrp="1"/>
          </p:cNvSpPr>
          <p:nvPr>
            <p:ph type="ftr" sz="quarter" idx="3"/>
          </p:nvPr>
        </p:nvSpPr>
        <p:spPr>
          <a:xfrm rot="16200000">
            <a:off x="7586910" y="4048760"/>
            <a:ext cx="2367281" cy="365760"/>
          </a:xfrm>
          <a:prstGeom prst="rect">
            <a:avLst/>
          </a:prstGeom>
        </p:spPr>
        <p:txBody>
          <a:bodyPr vert="horz" lIns="91440" tIns="45720" rIns="91440" bIns="45720" rtlCol="0" anchor="ctr"/>
          <a:lstStyle>
            <a:lvl1pPr algn="r">
              <a:defRPr sz="1200">
                <a:solidFill>
                  <a:schemeClr val="bg2"/>
                </a:solidFill>
              </a:defRPr>
            </a:lvl1pPr>
          </a:lstStyle>
          <a:p>
            <a:endParaRPr lang="en-US" dirty="0"/>
          </a:p>
        </p:txBody>
      </p:sp>
      <p:sp>
        <p:nvSpPr>
          <p:cNvPr id="4" name="Date Placeholder 3"/>
          <p:cNvSpPr>
            <a:spLocks noGrp="1"/>
          </p:cNvSpPr>
          <p:nvPr>
            <p:ph type="dt" sz="half" idx="2"/>
          </p:nvPr>
        </p:nvSpPr>
        <p:spPr>
          <a:xfrm rot="16200000">
            <a:off x="7551351" y="1645920"/>
            <a:ext cx="2438399" cy="365760"/>
          </a:xfrm>
          <a:prstGeom prst="rect">
            <a:avLst/>
          </a:prstGeom>
        </p:spPr>
        <p:txBody>
          <a:bodyPr vert="horz" lIns="91440" tIns="45720" rIns="91440" bIns="45720" rtlCol="0" anchor="ctr"/>
          <a:lstStyle>
            <a:lvl1pPr algn="l">
              <a:defRPr sz="1200">
                <a:solidFill>
                  <a:schemeClr val="bg2"/>
                </a:solidFill>
              </a:defRPr>
            </a:lvl1pPr>
          </a:lstStyle>
          <a:p>
            <a:fld id="{327B613C-1AD7-49D3-885D-F654C5CDBAA6}" type="datetime1">
              <a:rPr lang="en-US" smtClean="0"/>
              <a:pPr/>
              <a:t>1/25/16</a:t>
            </a:fld>
            <a:endParaRPr lang="en-US" dirty="0"/>
          </a:p>
        </p:txBody>
      </p:sp>
    </p:spTree>
  </p:cSld>
  <p:clrMap bg1="lt1" tx1="dk1" bg2="lt2" tx2="dk2" accent1="accent1" accent2="accent2" accent3="accent3" accent4="accent4" accent5="accent5" accent6="accent6" hlink="hlink" folHlink="folHlink"/>
  <p:sldLayoutIdLst>
    <p:sldLayoutId id="2147483951" r:id="rId1"/>
    <p:sldLayoutId id="2147483952" r:id="rId2"/>
    <p:sldLayoutId id="2147483953" r:id="rId3"/>
    <p:sldLayoutId id="2147483954" r:id="rId4"/>
    <p:sldLayoutId id="2147483955" r:id="rId5"/>
    <p:sldLayoutId id="2147483956" r:id="rId6"/>
    <p:sldLayoutId id="2147483957" r:id="rId7"/>
    <p:sldLayoutId id="2147483958" r:id="rId8"/>
    <p:sldLayoutId id="2147483959" r:id="rId9"/>
    <p:sldLayoutId id="2147483960" r:id="rId10"/>
    <p:sldLayoutId id="2147483961" r:id="rId11"/>
    <p:sldLayoutId id="2147483962" r:id="rId12"/>
  </p:sldLayoutIdLst>
  <p:hf sldNum="0" hdr="0" ftr="0" dt="0"/>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hyperlink" Target="https://twitter.com/josh_wills/status/198093512149958656" TargetMode="External"/><Relationship Id="rId4" Type="http://schemas.openxmlformats.org/officeDocument/2006/relationships/hyperlink" Target="https://twitter.com/mcmoots/status/429318287864770560" TargetMode="External"/><Relationship Id="rId5" Type="http://schemas.openxmlformats.org/officeDocument/2006/relationships/hyperlink" Target="https://twitter.com/jeremyjarvis/status/428848527226437632" TargetMode="External"/><Relationship Id="rId6" Type="http://schemas.openxmlformats.org/officeDocument/2006/relationships/hyperlink" Target="https://twitter.com/BigDataBorat/status/372350993255518208" TargetMode="External"/><Relationship Id="rId1" Type="http://schemas.openxmlformats.org/officeDocument/2006/relationships/slideLayout" Target="../slideLayouts/slideLayout2.xml"/><Relationship Id="rId2" Type="http://schemas.openxmlformats.org/officeDocument/2006/relationships/hyperlink" Target="https://twitter.com/nivertech/status/180109930139893761"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2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2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2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24.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jpg"/><Relationship Id="rId5" Type="http://schemas.openxmlformats.org/officeDocument/2006/relationships/image" Target="../media/image6.png"/><Relationship Id="rId6" Type="http://schemas.openxmlformats.org/officeDocument/2006/relationships/image" Target="../media/image7.jpg"/><Relationship Id="rId7" Type="http://schemas.openxmlformats.org/officeDocument/2006/relationships/image" Target="../media/image8.png"/><Relationship Id="rId8" Type="http://schemas.openxmlformats.org/officeDocument/2006/relationships/image" Target="../media/image9.png"/><Relationship Id="rId9"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image" Target="../media/image3.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2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2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017313"/>
            <a:ext cx="7543800" cy="2593975"/>
          </a:xfrm>
        </p:spPr>
        <p:txBody>
          <a:bodyPr/>
          <a:lstStyle/>
          <a:p>
            <a:r>
              <a:rPr lang="en-US" dirty="0" smtClean="0"/>
              <a:t>Data Science </a:t>
            </a:r>
            <a:endParaRPr lang="en-US" dirty="0"/>
          </a:p>
        </p:txBody>
      </p:sp>
      <p:sp>
        <p:nvSpPr>
          <p:cNvPr id="3" name="Subtitle 2"/>
          <p:cNvSpPr>
            <a:spLocks noGrp="1"/>
          </p:cNvSpPr>
          <p:nvPr>
            <p:ph type="subTitle" idx="1"/>
          </p:nvPr>
        </p:nvSpPr>
        <p:spPr>
          <a:xfrm>
            <a:off x="93975" y="3621562"/>
            <a:ext cx="6461760" cy="1066800"/>
          </a:xfrm>
        </p:spPr>
        <p:txBody>
          <a:bodyPr/>
          <a:lstStyle/>
          <a:p>
            <a:r>
              <a:rPr lang="en-US" dirty="0" smtClean="0"/>
              <a:t>General Assembly Lecture – Introduction</a:t>
            </a:r>
          </a:p>
          <a:p>
            <a:r>
              <a:rPr lang="en-US" dirty="0" smtClean="0"/>
              <a:t>Instructor: </a:t>
            </a:r>
            <a:r>
              <a:rPr lang="en-US" dirty="0" err="1" smtClean="0"/>
              <a:t>Hamed</a:t>
            </a:r>
            <a:r>
              <a:rPr lang="en-US" dirty="0" smtClean="0"/>
              <a:t> </a:t>
            </a:r>
            <a:r>
              <a:rPr lang="en-US" dirty="0" err="1" smtClean="0"/>
              <a:t>Hasheminia</a:t>
            </a:r>
            <a:endParaRPr lang="en-US" dirty="0"/>
          </a:p>
        </p:txBody>
      </p:sp>
      <p:pic>
        <p:nvPicPr>
          <p:cNvPr id="4" name="Picture 3"/>
          <p:cNvPicPr>
            <a:picLocks noChangeAspect="1"/>
          </p:cNvPicPr>
          <p:nvPr/>
        </p:nvPicPr>
        <p:blipFill>
          <a:blip r:embed="rId2"/>
          <a:stretch>
            <a:fillRect/>
          </a:stretch>
        </p:blipFill>
        <p:spPr>
          <a:xfrm>
            <a:off x="4734598" y="1109607"/>
            <a:ext cx="3611393" cy="4815191"/>
          </a:xfrm>
          <a:prstGeom prst="rect">
            <a:avLst/>
          </a:prstGeom>
        </p:spPr>
      </p:pic>
    </p:spTree>
    <p:extLst>
      <p:ext uri="{BB962C8B-B14F-4D97-AF65-F5344CB8AC3E}">
        <p14:creationId xmlns:p14="http://schemas.microsoft.com/office/powerpoint/2010/main" val="323273533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Shape 276"/>
          <p:cNvSpPr/>
          <p:nvPr/>
        </p:nvSpPr>
        <p:spPr>
          <a:xfrm>
            <a:off x="446485" y="691763"/>
            <a:ext cx="5429320" cy="405423"/>
          </a:xfrm>
          <a:prstGeom prst="rect">
            <a:avLst/>
          </a:prstGeom>
          <a:noFill/>
          <a:ln>
            <a:noFill/>
          </a:ln>
        </p:spPr>
        <p:txBody>
          <a:bodyPr lIns="0" tIns="0" rIns="0" bIns="0" anchor="t" anchorCtr="0">
            <a:noAutofit/>
          </a:bodyPr>
          <a:lstStyle/>
          <a:p>
            <a:pPr>
              <a:buSzPct val="25000"/>
            </a:pPr>
            <a:r>
              <a:rPr lang="en-US" sz="2500" b="1" dirty="0">
                <a:latin typeface="Oswald"/>
                <a:ea typeface="Oswald"/>
                <a:cs typeface="Oswald"/>
                <a:sym typeface="Oswald"/>
              </a:rPr>
              <a:t>GA GRADUATION REQUIREMENTS</a:t>
            </a:r>
          </a:p>
        </p:txBody>
      </p:sp>
      <p:sp>
        <p:nvSpPr>
          <p:cNvPr id="2" name="TextBox 1"/>
          <p:cNvSpPr txBox="1"/>
          <p:nvPr/>
        </p:nvSpPr>
        <p:spPr>
          <a:xfrm>
            <a:off x="446485" y="1306777"/>
            <a:ext cx="4288505" cy="1477328"/>
          </a:xfrm>
          <a:prstGeom prst="rect">
            <a:avLst/>
          </a:prstGeom>
          <a:noFill/>
        </p:spPr>
        <p:txBody>
          <a:bodyPr wrap="square" rtlCol="0">
            <a:spAutoFit/>
          </a:bodyPr>
          <a:lstStyle/>
          <a:p>
            <a:pPr marL="342900" indent="-342900">
              <a:buAutoNum type="arabicPeriod"/>
            </a:pPr>
            <a:r>
              <a:rPr lang="en-US" dirty="0" smtClean="0"/>
              <a:t>Homework (80% of Homework and Labs)</a:t>
            </a:r>
          </a:p>
          <a:p>
            <a:pPr marL="342900" indent="-342900">
              <a:buAutoNum type="arabicPeriod"/>
            </a:pPr>
            <a:r>
              <a:rPr lang="en-US" dirty="0" smtClean="0"/>
              <a:t>Attendance (Miss no more than 2 classes)</a:t>
            </a:r>
          </a:p>
          <a:p>
            <a:pPr marL="342900" indent="-342900">
              <a:buAutoNum type="arabicPeriod"/>
            </a:pPr>
            <a:r>
              <a:rPr lang="en-US" dirty="0" smtClean="0"/>
              <a:t>Final Project </a:t>
            </a:r>
            <a:endParaRPr lang="en-US" dirty="0"/>
          </a:p>
        </p:txBody>
      </p:sp>
    </p:spTree>
    <p:extLst>
      <p:ext uri="{BB962C8B-B14F-4D97-AF65-F5344CB8AC3E}">
        <p14:creationId xmlns:p14="http://schemas.microsoft.com/office/powerpoint/2010/main" val="2678446145"/>
      </p:ext>
    </p:extLst>
  </p:cSld>
  <p:clrMapOvr>
    <a:masterClrMapping/>
  </p:clrMapOvr>
  <p:transition xmlns:p14="http://schemas.microsoft.com/office/powerpoint/2010/main" spd="slow">
    <p:cut/>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294" y="302232"/>
            <a:ext cx="7543800" cy="2593975"/>
          </a:xfrm>
        </p:spPr>
        <p:txBody>
          <a:bodyPr/>
          <a:lstStyle/>
          <a:p>
            <a:r>
              <a:rPr lang="en-US" dirty="0" smtClean="0"/>
              <a:t>Data Science</a:t>
            </a:r>
            <a:endParaRPr lang="en-US" dirty="0"/>
          </a:p>
        </p:txBody>
      </p:sp>
      <p:sp>
        <p:nvSpPr>
          <p:cNvPr id="3" name="Subtitle 2"/>
          <p:cNvSpPr>
            <a:spLocks noGrp="1"/>
          </p:cNvSpPr>
          <p:nvPr>
            <p:ph type="subTitle" idx="1"/>
          </p:nvPr>
        </p:nvSpPr>
        <p:spPr>
          <a:xfrm>
            <a:off x="254261" y="2896207"/>
            <a:ext cx="6461760" cy="1066800"/>
          </a:xfrm>
        </p:spPr>
        <p:txBody>
          <a:bodyPr>
            <a:normAutofit lnSpcReduction="10000"/>
          </a:bodyPr>
          <a:lstStyle/>
          <a:p>
            <a:r>
              <a:rPr lang="en-US" dirty="0" smtClean="0"/>
              <a:t>General Assembly Lecture – 1</a:t>
            </a:r>
          </a:p>
          <a:p>
            <a:r>
              <a:rPr lang="en-US" dirty="0" smtClean="0"/>
              <a:t>What is Data Science?</a:t>
            </a:r>
          </a:p>
          <a:p>
            <a:r>
              <a:rPr lang="en-US" dirty="0" smtClean="0"/>
              <a:t>Instructor: </a:t>
            </a:r>
            <a:r>
              <a:rPr lang="en-US" dirty="0" err="1" smtClean="0"/>
              <a:t>Hamed</a:t>
            </a:r>
            <a:r>
              <a:rPr lang="en-US" dirty="0" smtClean="0"/>
              <a:t> </a:t>
            </a:r>
            <a:r>
              <a:rPr lang="en-US" dirty="0" err="1" smtClean="0"/>
              <a:t>Hasheminia</a:t>
            </a:r>
            <a:endParaRPr lang="en-US" dirty="0"/>
          </a:p>
        </p:txBody>
      </p:sp>
      <p:pic>
        <p:nvPicPr>
          <p:cNvPr id="4" name="Picture 3"/>
          <p:cNvPicPr>
            <a:picLocks noChangeAspect="1"/>
          </p:cNvPicPr>
          <p:nvPr/>
        </p:nvPicPr>
        <p:blipFill>
          <a:blip r:embed="rId2"/>
          <a:stretch>
            <a:fillRect/>
          </a:stretch>
        </p:blipFill>
        <p:spPr>
          <a:xfrm>
            <a:off x="4734598" y="785303"/>
            <a:ext cx="3637256" cy="5334641"/>
          </a:xfrm>
          <a:prstGeom prst="rect">
            <a:avLst/>
          </a:prstGeom>
        </p:spPr>
      </p:pic>
    </p:spTree>
    <p:extLst>
      <p:ext uri="{BB962C8B-B14F-4D97-AF65-F5344CB8AC3E}">
        <p14:creationId xmlns:p14="http://schemas.microsoft.com/office/powerpoint/2010/main" val="1272817843"/>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	</a:t>
            </a:r>
            <a:endParaRPr lang="en-US" dirty="0"/>
          </a:p>
        </p:txBody>
      </p:sp>
      <p:sp>
        <p:nvSpPr>
          <p:cNvPr id="3" name="Content Placeholder 2"/>
          <p:cNvSpPr>
            <a:spLocks noGrp="1"/>
          </p:cNvSpPr>
          <p:nvPr>
            <p:ph idx="1"/>
          </p:nvPr>
        </p:nvSpPr>
        <p:spPr/>
        <p:txBody>
          <a:bodyPr/>
          <a:lstStyle/>
          <a:p>
            <a:r>
              <a:rPr lang="en-US" dirty="0" smtClean="0"/>
              <a:t>What is Data Science?</a:t>
            </a:r>
          </a:p>
          <a:p>
            <a:r>
              <a:rPr lang="en-US" dirty="0" smtClean="0"/>
              <a:t>What Roles do Exist in Data Science?</a:t>
            </a:r>
          </a:p>
          <a:p>
            <a:r>
              <a:rPr lang="en-US" dirty="0" smtClean="0"/>
              <a:t>What tools and approaches do Data scientists use to analyze Data? </a:t>
            </a:r>
          </a:p>
          <a:p>
            <a:endParaRPr lang="en-US" dirty="0"/>
          </a:p>
          <a:p>
            <a:pPr marL="114300" indent="0">
              <a:buNone/>
            </a:pPr>
            <a:r>
              <a:rPr lang="en-US" dirty="0" smtClean="0"/>
              <a:t>LAB: </a:t>
            </a:r>
          </a:p>
          <a:p>
            <a:r>
              <a:rPr lang="en-US" dirty="0" smtClean="0"/>
              <a:t>Working </a:t>
            </a:r>
            <a:r>
              <a:rPr lang="en-US" dirty="0" smtClean="0"/>
              <a:t>at the UNIX command line</a:t>
            </a:r>
          </a:p>
          <a:p>
            <a:r>
              <a:rPr lang="en-US" dirty="0" smtClean="0"/>
              <a:t>Set up </a:t>
            </a:r>
            <a:r>
              <a:rPr lang="en-US" dirty="0" err="1" smtClean="0"/>
              <a:t>github</a:t>
            </a:r>
            <a:endParaRPr lang="en-US" dirty="0" smtClean="0"/>
          </a:p>
          <a:p>
            <a:r>
              <a:rPr lang="en-US" dirty="0" smtClean="0"/>
              <a:t>Intro Python</a:t>
            </a:r>
            <a:endParaRPr lang="en-US" dirty="0"/>
          </a:p>
        </p:txBody>
      </p:sp>
    </p:spTree>
    <p:extLst>
      <p:ext uri="{BB962C8B-B14F-4D97-AF65-F5344CB8AC3E}">
        <p14:creationId xmlns:p14="http://schemas.microsoft.com/office/powerpoint/2010/main" val="258324494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Data Science?</a:t>
            </a:r>
            <a:endParaRPr lang="en-US" dirty="0"/>
          </a:p>
        </p:txBody>
      </p:sp>
      <p:sp>
        <p:nvSpPr>
          <p:cNvPr id="3" name="Content Placeholder 2"/>
          <p:cNvSpPr>
            <a:spLocks noGrp="1"/>
          </p:cNvSpPr>
          <p:nvPr>
            <p:ph idx="1"/>
          </p:nvPr>
        </p:nvSpPr>
        <p:spPr/>
        <p:txBody>
          <a:bodyPr/>
          <a:lstStyle/>
          <a:p>
            <a:r>
              <a:rPr lang="en-US" dirty="0"/>
              <a:t>The analysis of data using the scientific method. (It may be the most overused term of the year, but you're unlikely to have a meeting where the topic does not come up.</a:t>
            </a:r>
            <a:r>
              <a:rPr lang="en-US" dirty="0" smtClean="0"/>
              <a:t>) [Shelly Palmer]</a:t>
            </a:r>
          </a:p>
          <a:p>
            <a:endParaRPr lang="en-US" dirty="0" smtClean="0"/>
          </a:p>
          <a:p>
            <a:r>
              <a:rPr lang="en-US" dirty="0" smtClean="0"/>
              <a:t>An interdisciplinary, problem-solving oriented subject</a:t>
            </a:r>
          </a:p>
          <a:p>
            <a:endParaRPr lang="en-US" dirty="0" smtClean="0"/>
          </a:p>
          <a:p>
            <a:r>
              <a:rPr lang="en-US" dirty="0" smtClean="0"/>
              <a:t>The application of scientific techniques to practical problems</a:t>
            </a:r>
          </a:p>
          <a:p>
            <a:endParaRPr lang="en-US" dirty="0"/>
          </a:p>
        </p:txBody>
      </p:sp>
    </p:spTree>
    <p:extLst>
      <p:ext uri="{BB962C8B-B14F-4D97-AF65-F5344CB8AC3E}">
        <p14:creationId xmlns:p14="http://schemas.microsoft.com/office/powerpoint/2010/main" val="189557753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Data Science?</a:t>
            </a:r>
          </a:p>
        </p:txBody>
      </p:sp>
      <p:pic>
        <p:nvPicPr>
          <p:cNvPr id="4" name="Content Placeholder 3"/>
          <p:cNvPicPr>
            <a:picLocks noGrp="1" noChangeAspect="1"/>
          </p:cNvPicPr>
          <p:nvPr>
            <p:ph idx="1"/>
          </p:nvPr>
        </p:nvPicPr>
        <p:blipFill>
          <a:blip r:embed="rId2"/>
          <a:srcRect l="-31878" r="-31878"/>
          <a:stretch>
            <a:fillRect/>
          </a:stretch>
        </p:blipFill>
        <p:spPr/>
      </p:pic>
    </p:spTree>
    <p:extLst>
      <p:ext uri="{BB962C8B-B14F-4D97-AF65-F5344CB8AC3E}">
        <p14:creationId xmlns:p14="http://schemas.microsoft.com/office/powerpoint/2010/main" val="2560353262"/>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What </a:t>
            </a:r>
            <a:r>
              <a:rPr lang="en-US" dirty="0" smtClean="0"/>
              <a:t>is a Data Scientist</a:t>
            </a:r>
            <a:endParaRPr lang="en-US" dirty="0"/>
          </a:p>
        </p:txBody>
      </p:sp>
      <p:sp>
        <p:nvSpPr>
          <p:cNvPr id="3" name="Content Placeholder 2"/>
          <p:cNvSpPr>
            <a:spLocks noGrp="1"/>
          </p:cNvSpPr>
          <p:nvPr>
            <p:ph idx="1"/>
          </p:nvPr>
        </p:nvSpPr>
        <p:spPr/>
        <p:txBody>
          <a:bodyPr/>
          <a:lstStyle/>
          <a:p>
            <a:r>
              <a:rPr lang="en-US" b="1" u="sng" dirty="0">
                <a:solidFill>
                  <a:srgbClr val="3366FF"/>
                </a:solidFill>
                <a:hlinkClick r:id="rId2"/>
              </a:rPr>
              <a:t> “‘Data Scientist’ is a Data Analyst who lives in California”</a:t>
            </a:r>
          </a:p>
          <a:p>
            <a:r>
              <a:rPr lang="en-US" b="1" u="sng" dirty="0">
                <a:solidFill>
                  <a:srgbClr val="3366FF"/>
                </a:solidFill>
                <a:hlinkClick r:id="rId3"/>
              </a:rPr>
              <a:t> "A data scientist is someone who is better at statistics than any software engineer and better at software engineering than any statistician."</a:t>
            </a:r>
          </a:p>
          <a:p>
            <a:r>
              <a:rPr lang="en-US" b="1" u="sng" dirty="0">
                <a:solidFill>
                  <a:srgbClr val="3366FF"/>
                </a:solidFill>
                <a:hlinkClick r:id="rId4"/>
              </a:rPr>
              <a:t> “A data scientist is a business analyst who lives in New York.”</a:t>
            </a:r>
          </a:p>
          <a:p>
            <a:r>
              <a:rPr lang="en-US" b="1" u="sng" dirty="0">
                <a:solidFill>
                  <a:srgbClr val="3366FF"/>
                </a:solidFill>
                <a:hlinkClick r:id="rId5"/>
              </a:rPr>
              <a:t> "A data scientist is a statistician who lives in San Francisco."</a:t>
            </a:r>
          </a:p>
          <a:p>
            <a:r>
              <a:rPr lang="en-US" b="1" u="sng" dirty="0">
                <a:solidFill>
                  <a:srgbClr val="3366FF"/>
                </a:solidFill>
                <a:hlinkClick r:id="rId6"/>
              </a:rPr>
              <a:t> "Data Science is statistics on a Mac."</a:t>
            </a:r>
            <a:endParaRPr lang="en-US" b="1" u="sng" dirty="0">
              <a:solidFill>
                <a:srgbClr val="3366FF"/>
              </a:solidFill>
            </a:endParaRPr>
          </a:p>
        </p:txBody>
      </p:sp>
    </p:spTree>
    <p:extLst>
      <p:ext uri="{BB962C8B-B14F-4D97-AF65-F5344CB8AC3E}">
        <p14:creationId xmlns:p14="http://schemas.microsoft.com/office/powerpoint/2010/main" val="286855493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Scientist</a:t>
            </a:r>
            <a:endParaRPr lang="en-US" dirty="0"/>
          </a:p>
        </p:txBody>
      </p:sp>
      <p:sp>
        <p:nvSpPr>
          <p:cNvPr id="3" name="Content Placeholder 2"/>
          <p:cNvSpPr>
            <a:spLocks noGrp="1"/>
          </p:cNvSpPr>
          <p:nvPr>
            <p:ph idx="1"/>
          </p:nvPr>
        </p:nvSpPr>
        <p:spPr/>
        <p:txBody>
          <a:bodyPr/>
          <a:lstStyle/>
          <a:p>
            <a:r>
              <a:rPr lang="en-US" dirty="0"/>
              <a:t>“A data scientist is that unique blend of skills that can both unlock the insights of data and tell a fantastic story via the data,” </a:t>
            </a:r>
            <a:r>
              <a:rPr lang="en-US" dirty="0" smtClean="0"/>
              <a:t>– [DJ </a:t>
            </a:r>
            <a:r>
              <a:rPr lang="en-US" dirty="0" err="1" smtClean="0"/>
              <a:t>Patil</a:t>
            </a:r>
            <a:r>
              <a:rPr lang="en-US" dirty="0" smtClean="0"/>
              <a:t>]</a:t>
            </a:r>
          </a:p>
          <a:p>
            <a:r>
              <a:rPr lang="en-US" dirty="0"/>
              <a:t>An ideal data scientist is “someone who has the both the engineering skills to acquire and manage large data sets, and also has the statistician’s skills to extract value from the large data sets and present that data to a large audience.” </a:t>
            </a:r>
            <a:r>
              <a:rPr lang="en-US" dirty="0" smtClean="0"/>
              <a:t>– [John </a:t>
            </a:r>
            <a:r>
              <a:rPr lang="en-US" dirty="0" err="1" smtClean="0"/>
              <a:t>Rauser</a:t>
            </a:r>
            <a:r>
              <a:rPr lang="en-US" dirty="0"/>
              <a:t>]</a:t>
            </a:r>
          </a:p>
        </p:txBody>
      </p:sp>
    </p:spTree>
    <p:extLst>
      <p:ext uri="{BB962C8B-B14F-4D97-AF65-F5344CB8AC3E}">
        <p14:creationId xmlns:p14="http://schemas.microsoft.com/office/powerpoint/2010/main" val="298018053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Who is a Data Scientist?</a:t>
            </a:r>
            <a:endParaRPr lang="en-US" dirty="0"/>
          </a:p>
        </p:txBody>
      </p:sp>
      <p:pic>
        <p:nvPicPr>
          <p:cNvPr id="4" name="Content Placeholder 3"/>
          <p:cNvPicPr>
            <a:picLocks noGrp="1" noChangeAspect="1"/>
          </p:cNvPicPr>
          <p:nvPr>
            <p:ph idx="1"/>
          </p:nvPr>
        </p:nvPicPr>
        <p:blipFill>
          <a:blip r:embed="rId2"/>
          <a:srcRect l="-10926" r="-10926"/>
          <a:stretch>
            <a:fillRect/>
          </a:stretch>
        </p:blipFill>
        <p:spPr>
          <a:xfrm>
            <a:off x="457200" y="1600200"/>
            <a:ext cx="7620000" cy="4800600"/>
          </a:xfrm>
        </p:spPr>
      </p:pic>
    </p:spTree>
    <p:extLst>
      <p:ext uri="{BB962C8B-B14F-4D97-AF65-F5344CB8AC3E}">
        <p14:creationId xmlns:p14="http://schemas.microsoft.com/office/powerpoint/2010/main" val="2671361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descr="Screen Shot 2016-01-05 at 10.12.07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341" y="102033"/>
            <a:ext cx="6251149" cy="6184984"/>
          </a:xfrm>
          <a:prstGeom prst="rect">
            <a:avLst/>
          </a:prstGeom>
        </p:spPr>
      </p:pic>
      <p:sp>
        <p:nvSpPr>
          <p:cNvPr id="5" name="TextBox 4"/>
          <p:cNvSpPr txBox="1"/>
          <p:nvPr/>
        </p:nvSpPr>
        <p:spPr>
          <a:xfrm>
            <a:off x="197275" y="6400800"/>
            <a:ext cx="8946725" cy="307777"/>
          </a:xfrm>
          <a:prstGeom prst="rect">
            <a:avLst/>
          </a:prstGeom>
          <a:noFill/>
        </p:spPr>
        <p:txBody>
          <a:bodyPr wrap="square" rtlCol="0">
            <a:spAutoFit/>
          </a:bodyPr>
          <a:lstStyle/>
          <a:p>
            <a:r>
              <a:rPr lang="en-US" sz="1400" dirty="0"/>
              <a:t>http://</a:t>
            </a:r>
            <a:r>
              <a:rPr lang="en-US" sz="1400" dirty="0" err="1"/>
              <a:t>cdn.oreillystatic.com</a:t>
            </a:r>
            <a:r>
              <a:rPr lang="en-US" sz="1400" dirty="0"/>
              <a:t>/</a:t>
            </a:r>
            <a:r>
              <a:rPr lang="en-US" sz="1400" dirty="0" err="1"/>
              <a:t>oreilly</a:t>
            </a:r>
            <a:r>
              <a:rPr lang="en-US" sz="1400" dirty="0"/>
              <a:t>/</a:t>
            </a:r>
            <a:r>
              <a:rPr lang="en-US" sz="1400" dirty="0" err="1"/>
              <a:t>radarreport</a:t>
            </a:r>
            <a:r>
              <a:rPr lang="en-US" sz="1400" dirty="0"/>
              <a:t>/0636920029014/</a:t>
            </a:r>
            <a:r>
              <a:rPr lang="en-US" sz="1400" dirty="0" err="1"/>
              <a:t>Analyzing_the_Analyzers.pdf</a:t>
            </a:r>
            <a:endParaRPr lang="en-US" sz="1400" dirty="0"/>
          </a:p>
        </p:txBody>
      </p:sp>
    </p:spTree>
    <p:extLst>
      <p:ext uri="{BB962C8B-B14F-4D97-AF65-F5344CB8AC3E}">
        <p14:creationId xmlns:p14="http://schemas.microsoft.com/office/powerpoint/2010/main" val="3204835988"/>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Screen Shot 2016-01-05 at 10.15.37 AM.png"/>
          <p:cNvPicPr>
            <a:picLocks noGrp="1" noChangeAspect="1"/>
          </p:cNvPicPr>
          <p:nvPr>
            <p:ph idx="1"/>
          </p:nvPr>
        </p:nvPicPr>
        <p:blipFill>
          <a:blip r:embed="rId2">
            <a:extLst>
              <a:ext uri="{28A0092B-C50C-407E-A947-70E740481C1C}">
                <a14:useLocalDpi xmlns:a14="http://schemas.microsoft.com/office/drawing/2010/main" val="0"/>
              </a:ext>
            </a:extLst>
          </a:blip>
          <a:srcRect l="-17034" r="-17034"/>
          <a:stretch>
            <a:fillRect/>
          </a:stretch>
        </p:blipFill>
        <p:spPr>
          <a:xfrm>
            <a:off x="543508" y="1600200"/>
            <a:ext cx="7620000" cy="4800600"/>
          </a:xfrm>
        </p:spPr>
      </p:pic>
      <p:sp>
        <p:nvSpPr>
          <p:cNvPr id="5" name="TextBox 4"/>
          <p:cNvSpPr txBox="1"/>
          <p:nvPr/>
        </p:nvSpPr>
        <p:spPr>
          <a:xfrm>
            <a:off x="110758" y="6238439"/>
            <a:ext cx="9033242" cy="646331"/>
          </a:xfrm>
          <a:prstGeom prst="rect">
            <a:avLst/>
          </a:prstGeom>
          <a:noFill/>
        </p:spPr>
        <p:txBody>
          <a:bodyPr wrap="none" rtlCol="0">
            <a:spAutoFit/>
          </a:bodyPr>
          <a:lstStyle/>
          <a:p>
            <a:r>
              <a:rPr lang="en-US" dirty="0"/>
              <a:t>http://</a:t>
            </a:r>
            <a:r>
              <a:rPr lang="en-US" dirty="0" err="1"/>
              <a:t>cdn.oreillystatic.com</a:t>
            </a:r>
            <a:r>
              <a:rPr lang="en-US" dirty="0"/>
              <a:t>/</a:t>
            </a:r>
            <a:r>
              <a:rPr lang="en-US" dirty="0" err="1"/>
              <a:t>oreilly</a:t>
            </a:r>
            <a:r>
              <a:rPr lang="en-US" dirty="0"/>
              <a:t>/</a:t>
            </a:r>
            <a:r>
              <a:rPr lang="en-US" dirty="0" err="1"/>
              <a:t>radarreport</a:t>
            </a:r>
            <a:r>
              <a:rPr lang="en-US" dirty="0"/>
              <a:t>/0636920029014/</a:t>
            </a:r>
            <a:r>
              <a:rPr lang="en-US" dirty="0" err="1"/>
              <a:t>Analyzing_the_Analyzers.pdf</a:t>
            </a:r>
            <a:endParaRPr lang="en-US" dirty="0"/>
          </a:p>
          <a:p>
            <a:endParaRPr lang="en-US" dirty="0"/>
          </a:p>
        </p:txBody>
      </p:sp>
    </p:spTree>
    <p:extLst>
      <p:ext uri="{BB962C8B-B14F-4D97-AF65-F5344CB8AC3E}">
        <p14:creationId xmlns:p14="http://schemas.microsoft.com/office/powerpoint/2010/main" val="360495522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Instructor: </a:t>
            </a:r>
            <a:r>
              <a:rPr lang="en-US" dirty="0" err="1" smtClean="0"/>
              <a:t>Hamed</a:t>
            </a:r>
            <a:r>
              <a:rPr lang="en-US" dirty="0" smtClean="0"/>
              <a:t> </a:t>
            </a:r>
            <a:r>
              <a:rPr lang="en-US" dirty="0" err="1" smtClean="0"/>
              <a:t>Hasheminia</a:t>
            </a:r>
            <a:endParaRPr lang="en-US" dirty="0" smtClean="0"/>
          </a:p>
          <a:p>
            <a:pPr lvl="1"/>
            <a:r>
              <a:rPr lang="en-US" dirty="0" smtClean="0"/>
              <a:t>TAs	</a:t>
            </a:r>
          </a:p>
          <a:p>
            <a:pPr lvl="2"/>
            <a:r>
              <a:rPr lang="en-US" dirty="0" smtClean="0"/>
              <a:t>TA1</a:t>
            </a:r>
          </a:p>
          <a:p>
            <a:pPr lvl="2"/>
            <a:r>
              <a:rPr lang="en-US" dirty="0" smtClean="0"/>
              <a:t>TA2</a:t>
            </a:r>
            <a:endParaRPr lang="en-US" dirty="0"/>
          </a:p>
          <a:p>
            <a:pPr lvl="1"/>
            <a:r>
              <a:rPr lang="en-US" dirty="0" smtClean="0"/>
              <a:t>Office Hours: TBA</a:t>
            </a:r>
          </a:p>
          <a:p>
            <a:r>
              <a:rPr lang="en-US" dirty="0" smtClean="0"/>
              <a:t>Course Producer: Vanessa </a:t>
            </a:r>
            <a:r>
              <a:rPr lang="en-US" dirty="0" err="1" smtClean="0"/>
              <a:t>Ohta</a:t>
            </a:r>
            <a:endParaRPr lang="en-US" dirty="0" smtClean="0"/>
          </a:p>
          <a:p>
            <a:r>
              <a:rPr lang="en-US" dirty="0" smtClean="0"/>
              <a:t>Course Times: Mondays and Wednesday (6:30PM to 9:30PM)</a:t>
            </a:r>
          </a:p>
          <a:p>
            <a:pPr marL="114300" indent="0">
              <a:buNone/>
            </a:pPr>
            <a:r>
              <a:rPr lang="en-US" dirty="0" smtClean="0"/>
              <a:t>(Jan 27</a:t>
            </a:r>
            <a:r>
              <a:rPr lang="en-US" baseline="30000" dirty="0" smtClean="0"/>
              <a:t>th</a:t>
            </a:r>
            <a:r>
              <a:rPr lang="en-US" dirty="0" smtClean="0"/>
              <a:t> 2016 to Apr 6</a:t>
            </a:r>
            <a:r>
              <a:rPr lang="en-US" baseline="30000" dirty="0" smtClean="0"/>
              <a:t>th</a:t>
            </a:r>
            <a:r>
              <a:rPr lang="en-US" dirty="0" smtClean="0"/>
              <a:t> 2016) – No class on Monday, Feb 15</a:t>
            </a:r>
            <a:r>
              <a:rPr lang="en-US" baseline="30000" dirty="0" smtClean="0"/>
              <a:t>th</a:t>
            </a:r>
            <a:endParaRPr lang="en-US" dirty="0" smtClean="0"/>
          </a:p>
          <a:p>
            <a:r>
              <a:rPr lang="en-US" dirty="0" smtClean="0"/>
              <a:t>Location: 225 Bush St, 5</a:t>
            </a:r>
            <a:r>
              <a:rPr lang="en-US" baseline="30000" dirty="0" smtClean="0"/>
              <a:t>th</a:t>
            </a:r>
            <a:r>
              <a:rPr lang="en-US" dirty="0" smtClean="0"/>
              <a:t> Floor</a:t>
            </a:r>
          </a:p>
        </p:txBody>
      </p:sp>
    </p:spTree>
    <p:extLst>
      <p:ext uri="{BB962C8B-B14F-4D97-AF65-F5344CB8AC3E}">
        <p14:creationId xmlns:p14="http://schemas.microsoft.com/office/powerpoint/2010/main" val="338240466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T-Shaped Data Scientists</a:t>
            </a:r>
            <a:endParaRPr lang="en-US" dirty="0"/>
          </a:p>
        </p:txBody>
      </p:sp>
      <p:pic>
        <p:nvPicPr>
          <p:cNvPr id="4" name="Picture 3" descr="Screen Shot 2016-01-05 at 10.16.40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9399" y="1696264"/>
            <a:ext cx="7924801" cy="4572000"/>
          </a:xfrm>
          <a:prstGeom prst="rect">
            <a:avLst/>
          </a:prstGeom>
        </p:spPr>
      </p:pic>
      <p:sp>
        <p:nvSpPr>
          <p:cNvPr id="6" name="TextBox 5"/>
          <p:cNvSpPr txBox="1"/>
          <p:nvPr/>
        </p:nvSpPr>
        <p:spPr>
          <a:xfrm>
            <a:off x="110758" y="6238439"/>
            <a:ext cx="9033242" cy="646331"/>
          </a:xfrm>
          <a:prstGeom prst="rect">
            <a:avLst/>
          </a:prstGeom>
          <a:noFill/>
        </p:spPr>
        <p:txBody>
          <a:bodyPr wrap="none" rtlCol="0">
            <a:spAutoFit/>
          </a:bodyPr>
          <a:lstStyle/>
          <a:p>
            <a:r>
              <a:rPr lang="en-US" dirty="0"/>
              <a:t>http://</a:t>
            </a:r>
            <a:r>
              <a:rPr lang="en-US" dirty="0" err="1"/>
              <a:t>cdn.oreillystatic.com</a:t>
            </a:r>
            <a:r>
              <a:rPr lang="en-US" dirty="0"/>
              <a:t>/</a:t>
            </a:r>
            <a:r>
              <a:rPr lang="en-US" dirty="0" err="1"/>
              <a:t>oreilly</a:t>
            </a:r>
            <a:r>
              <a:rPr lang="en-US" dirty="0"/>
              <a:t>/</a:t>
            </a:r>
            <a:r>
              <a:rPr lang="en-US" dirty="0" err="1"/>
              <a:t>radarreport</a:t>
            </a:r>
            <a:r>
              <a:rPr lang="en-US" dirty="0"/>
              <a:t>/0636920029014/</a:t>
            </a:r>
            <a:r>
              <a:rPr lang="en-US" dirty="0" err="1"/>
              <a:t>Analyzing_the_Analyzers.pdf</a:t>
            </a:r>
            <a:endParaRPr lang="en-US" dirty="0"/>
          </a:p>
          <a:p>
            <a:endParaRPr lang="en-US" dirty="0"/>
          </a:p>
        </p:txBody>
      </p:sp>
    </p:spTree>
    <p:extLst>
      <p:ext uri="{BB962C8B-B14F-4D97-AF65-F5344CB8AC3E}">
        <p14:creationId xmlns:p14="http://schemas.microsoft.com/office/powerpoint/2010/main" val="1831751001"/>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T-Shaped Data Scientists</a:t>
            </a:r>
            <a:endParaRPr lang="en-US" dirty="0"/>
          </a:p>
        </p:txBody>
      </p:sp>
      <p:pic>
        <p:nvPicPr>
          <p:cNvPr id="4" name="Content Placeholder 3" descr="Screen Shot 2016-01-05 at 10.18.54 AM.png"/>
          <p:cNvPicPr>
            <a:picLocks noGrp="1" noChangeAspect="1"/>
          </p:cNvPicPr>
          <p:nvPr>
            <p:ph idx="1"/>
          </p:nvPr>
        </p:nvPicPr>
        <p:blipFill>
          <a:blip r:embed="rId2">
            <a:extLst>
              <a:ext uri="{28A0092B-C50C-407E-A947-70E740481C1C}">
                <a14:useLocalDpi xmlns:a14="http://schemas.microsoft.com/office/drawing/2010/main" val="0"/>
              </a:ext>
            </a:extLst>
          </a:blip>
          <a:srcRect l="-21104" r="-21104"/>
          <a:stretch>
            <a:fillRect/>
          </a:stretch>
        </p:blipFill>
        <p:spPr/>
      </p:pic>
      <p:sp>
        <p:nvSpPr>
          <p:cNvPr id="5" name="TextBox 4"/>
          <p:cNvSpPr txBox="1"/>
          <p:nvPr/>
        </p:nvSpPr>
        <p:spPr>
          <a:xfrm>
            <a:off x="110758" y="6238439"/>
            <a:ext cx="9033242" cy="646331"/>
          </a:xfrm>
          <a:prstGeom prst="rect">
            <a:avLst/>
          </a:prstGeom>
          <a:noFill/>
        </p:spPr>
        <p:txBody>
          <a:bodyPr wrap="none" rtlCol="0">
            <a:spAutoFit/>
          </a:bodyPr>
          <a:lstStyle/>
          <a:p>
            <a:r>
              <a:rPr lang="en-US" dirty="0"/>
              <a:t>http://</a:t>
            </a:r>
            <a:r>
              <a:rPr lang="en-US" dirty="0" err="1"/>
              <a:t>cdn.oreillystatic.com</a:t>
            </a:r>
            <a:r>
              <a:rPr lang="en-US" dirty="0"/>
              <a:t>/</a:t>
            </a:r>
            <a:r>
              <a:rPr lang="en-US" dirty="0" err="1"/>
              <a:t>oreilly</a:t>
            </a:r>
            <a:r>
              <a:rPr lang="en-US" dirty="0"/>
              <a:t>/</a:t>
            </a:r>
            <a:r>
              <a:rPr lang="en-US" dirty="0" err="1"/>
              <a:t>radarreport</a:t>
            </a:r>
            <a:r>
              <a:rPr lang="en-US" dirty="0"/>
              <a:t>/0636920029014/</a:t>
            </a:r>
            <a:r>
              <a:rPr lang="en-US" dirty="0" err="1"/>
              <a:t>Analyzing_the_Analyzers.pdf</a:t>
            </a:r>
            <a:endParaRPr lang="en-US" dirty="0"/>
          </a:p>
          <a:p>
            <a:endParaRPr lang="en-US" dirty="0"/>
          </a:p>
        </p:txBody>
      </p:sp>
    </p:spTree>
    <p:extLst>
      <p:ext uri="{BB962C8B-B14F-4D97-AF65-F5344CB8AC3E}">
        <p14:creationId xmlns:p14="http://schemas.microsoft.com/office/powerpoint/2010/main" val="3033916505"/>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Shape 372"/>
          <p:cNvSpPr txBox="1">
            <a:spLocks noGrp="1"/>
          </p:cNvSpPr>
          <p:nvPr>
            <p:ph type="body" idx="1"/>
          </p:nvPr>
        </p:nvSpPr>
        <p:spPr>
          <a:xfrm>
            <a:off x="446489" y="1214085"/>
            <a:ext cx="8251031" cy="3578086"/>
          </a:xfrm>
          <a:prstGeom prst="rect">
            <a:avLst/>
          </a:prstGeom>
          <a:noFill/>
          <a:ln>
            <a:noFill/>
          </a:ln>
        </p:spPr>
        <p:txBody>
          <a:bodyPr lIns="0" tIns="0" rIns="0" bIns="0" anchor="t" anchorCtr="0">
            <a:noAutofit/>
          </a:bodyPr>
          <a:lstStyle/>
          <a:p>
            <a:pPr>
              <a:buNone/>
            </a:pPr>
            <a:endParaRPr>
              <a:latin typeface="Georgia"/>
              <a:ea typeface="Georgia"/>
              <a:cs typeface="Georgia"/>
              <a:sym typeface="Georgia"/>
            </a:endParaRPr>
          </a:p>
          <a:p>
            <a:pPr marL="160101" indent="-202128">
              <a:buSzPct val="100000"/>
              <a:buFont typeface="Georgia"/>
              <a:buChar char="‣"/>
            </a:pPr>
            <a:r>
              <a:rPr lang="en-US">
                <a:latin typeface="Georgia"/>
                <a:ea typeface="Georgia"/>
                <a:cs typeface="Georgia"/>
                <a:sym typeface="Georgia"/>
              </a:rPr>
              <a:t>A methodology for doing Data Science</a:t>
            </a:r>
          </a:p>
          <a:p>
            <a:pPr>
              <a:buNone/>
            </a:pPr>
            <a:endParaRPr>
              <a:latin typeface="Georgia"/>
              <a:ea typeface="Georgia"/>
              <a:cs typeface="Georgia"/>
              <a:sym typeface="Georgia"/>
            </a:endParaRPr>
          </a:p>
          <a:p>
            <a:pPr marL="160101" indent="-202128">
              <a:buSzPct val="100000"/>
              <a:buFont typeface="Georgia"/>
              <a:buChar char="‣"/>
            </a:pPr>
            <a:r>
              <a:rPr lang="en-US">
                <a:latin typeface="Georgia"/>
                <a:ea typeface="Georgia"/>
                <a:cs typeface="Georgia"/>
                <a:sym typeface="Georgia"/>
              </a:rPr>
              <a:t>Similar to the scientific method</a:t>
            </a:r>
          </a:p>
          <a:p>
            <a:pPr>
              <a:buNone/>
            </a:pPr>
            <a:endParaRPr>
              <a:latin typeface="Georgia"/>
              <a:ea typeface="Georgia"/>
              <a:cs typeface="Georgia"/>
              <a:sym typeface="Georgia"/>
            </a:endParaRPr>
          </a:p>
          <a:p>
            <a:pPr marL="160101" indent="-202128">
              <a:buSzPct val="100000"/>
              <a:buFont typeface="Georgia"/>
              <a:buChar char="‣"/>
            </a:pPr>
            <a:r>
              <a:rPr lang="en-US">
                <a:latin typeface="Georgia"/>
                <a:ea typeface="Georgia"/>
                <a:cs typeface="Georgia"/>
                <a:sym typeface="Georgia"/>
              </a:rPr>
              <a:t>Helps produce </a:t>
            </a:r>
            <a:r>
              <a:rPr lang="en-US" i="1">
                <a:latin typeface="Georgia"/>
                <a:ea typeface="Georgia"/>
                <a:cs typeface="Georgia"/>
                <a:sym typeface="Georgia"/>
              </a:rPr>
              <a:t>reliable</a:t>
            </a:r>
            <a:r>
              <a:rPr lang="en-US">
                <a:latin typeface="Georgia"/>
                <a:ea typeface="Georgia"/>
                <a:cs typeface="Georgia"/>
                <a:sym typeface="Georgia"/>
              </a:rPr>
              <a:t> and </a:t>
            </a:r>
            <a:r>
              <a:rPr lang="en-US" i="1">
                <a:latin typeface="Georgia"/>
                <a:ea typeface="Georgia"/>
                <a:cs typeface="Georgia"/>
                <a:sym typeface="Georgia"/>
              </a:rPr>
              <a:t>reproducible</a:t>
            </a:r>
            <a:r>
              <a:rPr lang="en-US">
                <a:latin typeface="Georgia"/>
                <a:ea typeface="Georgia"/>
                <a:cs typeface="Georgia"/>
                <a:sym typeface="Georgia"/>
              </a:rPr>
              <a:t> results</a:t>
            </a:r>
          </a:p>
          <a:p>
            <a:pPr>
              <a:buNone/>
            </a:pPr>
            <a:endParaRPr>
              <a:latin typeface="Georgia"/>
              <a:ea typeface="Georgia"/>
              <a:cs typeface="Georgia"/>
              <a:sym typeface="Georgia"/>
            </a:endParaRPr>
          </a:p>
          <a:p>
            <a:pPr lvl="1">
              <a:buSzPct val="100000"/>
              <a:buFont typeface="Georgia"/>
            </a:pPr>
            <a:r>
              <a:rPr lang="en-US" sz="2200" i="1">
                <a:latin typeface="Georgia"/>
                <a:ea typeface="Georgia"/>
                <a:cs typeface="Georgia"/>
                <a:sym typeface="Georgia"/>
              </a:rPr>
              <a:t>Reliable</a:t>
            </a:r>
            <a:r>
              <a:rPr lang="en-US" sz="2200">
                <a:latin typeface="Georgia"/>
                <a:ea typeface="Georgia"/>
                <a:cs typeface="Georgia"/>
                <a:sym typeface="Georgia"/>
              </a:rPr>
              <a:t>:  Accurate findings</a:t>
            </a:r>
          </a:p>
          <a:p>
            <a:pPr>
              <a:buNone/>
            </a:pPr>
            <a:endParaRPr>
              <a:latin typeface="Georgia"/>
              <a:ea typeface="Georgia"/>
              <a:cs typeface="Georgia"/>
              <a:sym typeface="Georgia"/>
            </a:endParaRPr>
          </a:p>
          <a:p>
            <a:pPr lvl="1">
              <a:buSzPct val="100000"/>
              <a:buFont typeface="Georgia"/>
            </a:pPr>
            <a:r>
              <a:rPr lang="en-US" sz="2200" i="1">
                <a:latin typeface="Georgia"/>
                <a:ea typeface="Georgia"/>
                <a:cs typeface="Georgia"/>
                <a:sym typeface="Georgia"/>
              </a:rPr>
              <a:t>Reproducible</a:t>
            </a:r>
            <a:r>
              <a:rPr lang="en-US" sz="2200">
                <a:latin typeface="Georgia"/>
                <a:ea typeface="Georgia"/>
                <a:cs typeface="Georgia"/>
                <a:sym typeface="Georgia"/>
              </a:rPr>
              <a:t>:  Others can follow your steps and get the same results</a:t>
            </a:r>
          </a:p>
        </p:txBody>
      </p:sp>
      <p:sp>
        <p:nvSpPr>
          <p:cNvPr id="373" name="Shape 373"/>
          <p:cNvSpPr/>
          <p:nvPr/>
        </p:nvSpPr>
        <p:spPr>
          <a:xfrm>
            <a:off x="446485" y="691763"/>
            <a:ext cx="8251035" cy="405423"/>
          </a:xfrm>
          <a:prstGeom prst="rect">
            <a:avLst/>
          </a:prstGeom>
          <a:noFill/>
          <a:ln>
            <a:noFill/>
          </a:ln>
        </p:spPr>
        <p:txBody>
          <a:bodyPr lIns="0" tIns="0" rIns="0" bIns="0" anchor="t" anchorCtr="0">
            <a:noAutofit/>
          </a:bodyPr>
          <a:lstStyle/>
          <a:p>
            <a:pPr>
              <a:buSzPct val="25000"/>
            </a:pPr>
            <a:r>
              <a:rPr lang="en-US" sz="2500" b="1" dirty="0">
                <a:latin typeface="Oswald"/>
                <a:ea typeface="Oswald"/>
                <a:cs typeface="Oswald"/>
                <a:sym typeface="Oswald"/>
              </a:rPr>
              <a:t>OVERVIEW OF THE DATA SCIENCE WORKFLOW</a:t>
            </a:r>
          </a:p>
        </p:txBody>
      </p:sp>
    </p:spTree>
    <p:extLst>
      <p:ext uri="{BB962C8B-B14F-4D97-AF65-F5344CB8AC3E}">
        <p14:creationId xmlns:p14="http://schemas.microsoft.com/office/powerpoint/2010/main" val="3839608189"/>
      </p:ext>
    </p:extLst>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Shape 378"/>
          <p:cNvSpPr txBox="1">
            <a:spLocks noGrp="1"/>
          </p:cNvSpPr>
          <p:nvPr>
            <p:ph type="body" idx="1"/>
          </p:nvPr>
        </p:nvSpPr>
        <p:spPr>
          <a:xfrm>
            <a:off x="446489" y="1214085"/>
            <a:ext cx="8251031" cy="3578086"/>
          </a:xfrm>
          <a:prstGeom prst="rect">
            <a:avLst/>
          </a:prstGeom>
          <a:noFill/>
          <a:ln>
            <a:noFill/>
          </a:ln>
        </p:spPr>
        <p:txBody>
          <a:bodyPr lIns="0" tIns="0" rIns="0" bIns="0" anchor="t" anchorCtr="0">
            <a:noAutofit/>
          </a:bodyPr>
          <a:lstStyle/>
          <a:p>
            <a:pPr>
              <a:buNone/>
            </a:pPr>
            <a:endParaRPr>
              <a:latin typeface="Georgia"/>
              <a:ea typeface="Georgia"/>
              <a:cs typeface="Georgia"/>
              <a:sym typeface="Georgia"/>
            </a:endParaRPr>
          </a:p>
          <a:p>
            <a:pPr>
              <a:buNone/>
            </a:pPr>
            <a:r>
              <a:rPr lang="en-US">
                <a:latin typeface="Georgia"/>
                <a:ea typeface="Georgia"/>
                <a:cs typeface="Georgia"/>
                <a:sym typeface="Georgia"/>
              </a:rPr>
              <a:t>The steps:</a:t>
            </a:r>
          </a:p>
          <a:p>
            <a:pPr>
              <a:buNone/>
            </a:pPr>
            <a:endParaRPr>
              <a:latin typeface="Georgia"/>
              <a:ea typeface="Georgia"/>
              <a:cs typeface="Georgia"/>
              <a:sym typeface="Georgia"/>
            </a:endParaRPr>
          </a:p>
          <a:p>
            <a:pPr marL="360228" indent="-320203">
              <a:buSzPct val="100000"/>
              <a:buFont typeface="Georgia"/>
              <a:buAutoNum type="arabicPeriod"/>
            </a:pPr>
            <a:r>
              <a:rPr lang="en-US">
                <a:latin typeface="Georgia"/>
                <a:ea typeface="Georgia"/>
                <a:cs typeface="Georgia"/>
                <a:sym typeface="Georgia"/>
              </a:rPr>
              <a:t>Identify the problem</a:t>
            </a:r>
          </a:p>
          <a:p>
            <a:pPr marL="360228" indent="-320203">
              <a:buSzPct val="100000"/>
              <a:buFont typeface="Georgia"/>
              <a:buAutoNum type="arabicPeriod"/>
            </a:pPr>
            <a:r>
              <a:rPr lang="en-US">
                <a:latin typeface="Georgia"/>
                <a:ea typeface="Georgia"/>
                <a:cs typeface="Georgia"/>
                <a:sym typeface="Georgia"/>
              </a:rPr>
              <a:t>Acquire the data</a:t>
            </a:r>
          </a:p>
          <a:p>
            <a:pPr marL="360228" indent="-320203">
              <a:buSzPct val="100000"/>
              <a:buFont typeface="Georgia"/>
              <a:buAutoNum type="arabicPeriod"/>
            </a:pPr>
            <a:r>
              <a:rPr lang="en-US">
                <a:latin typeface="Georgia"/>
                <a:ea typeface="Georgia"/>
                <a:cs typeface="Georgia"/>
                <a:sym typeface="Georgia"/>
              </a:rPr>
              <a:t>Parse the data</a:t>
            </a:r>
          </a:p>
          <a:p>
            <a:pPr marL="360228" indent="-320203">
              <a:buSzPct val="100000"/>
              <a:buFont typeface="Georgia"/>
              <a:buAutoNum type="arabicPeriod"/>
            </a:pPr>
            <a:r>
              <a:rPr lang="en-US">
                <a:latin typeface="Georgia"/>
                <a:ea typeface="Georgia"/>
                <a:cs typeface="Georgia"/>
                <a:sym typeface="Georgia"/>
              </a:rPr>
              <a:t>Mine the data</a:t>
            </a:r>
          </a:p>
          <a:p>
            <a:pPr marL="360228" indent="-320203">
              <a:buSzPct val="100000"/>
              <a:buFont typeface="Georgia"/>
              <a:buAutoNum type="arabicPeriod"/>
            </a:pPr>
            <a:r>
              <a:rPr lang="en-US">
                <a:latin typeface="Georgia"/>
                <a:ea typeface="Georgia"/>
                <a:cs typeface="Georgia"/>
                <a:sym typeface="Georgia"/>
              </a:rPr>
              <a:t>Refine the data</a:t>
            </a:r>
          </a:p>
          <a:p>
            <a:pPr marL="360228" indent="-320203">
              <a:buSzPct val="100000"/>
              <a:buFont typeface="Georgia"/>
              <a:buAutoNum type="arabicPeriod"/>
            </a:pPr>
            <a:r>
              <a:rPr lang="en-US">
                <a:latin typeface="Georgia"/>
                <a:ea typeface="Georgia"/>
                <a:cs typeface="Georgia"/>
                <a:sym typeface="Georgia"/>
              </a:rPr>
              <a:t>Build a data model</a:t>
            </a:r>
          </a:p>
          <a:p>
            <a:pPr marL="360228" indent="-320203">
              <a:buSzPct val="100000"/>
              <a:buFont typeface="Georgia"/>
              <a:buAutoNum type="arabicPeriod"/>
            </a:pPr>
            <a:r>
              <a:rPr lang="en-US">
                <a:latin typeface="Georgia"/>
                <a:ea typeface="Georgia"/>
                <a:cs typeface="Georgia"/>
                <a:sym typeface="Georgia"/>
              </a:rPr>
              <a:t>Present the results</a:t>
            </a:r>
          </a:p>
        </p:txBody>
      </p:sp>
      <p:sp>
        <p:nvSpPr>
          <p:cNvPr id="379" name="Shape 379"/>
          <p:cNvSpPr/>
          <p:nvPr/>
        </p:nvSpPr>
        <p:spPr>
          <a:xfrm>
            <a:off x="446485" y="691763"/>
            <a:ext cx="8251035" cy="405423"/>
          </a:xfrm>
          <a:prstGeom prst="rect">
            <a:avLst/>
          </a:prstGeom>
          <a:noFill/>
          <a:ln>
            <a:noFill/>
          </a:ln>
        </p:spPr>
        <p:txBody>
          <a:bodyPr lIns="0" tIns="0" rIns="0" bIns="0" anchor="t" anchorCtr="0">
            <a:noAutofit/>
          </a:bodyPr>
          <a:lstStyle/>
          <a:p>
            <a:pPr>
              <a:buSzPct val="25000"/>
            </a:pPr>
            <a:r>
              <a:rPr lang="en-US" sz="2500" b="1" dirty="0">
                <a:latin typeface="Oswald"/>
                <a:ea typeface="Oswald"/>
                <a:cs typeface="Oswald"/>
                <a:sym typeface="Oswald"/>
              </a:rPr>
              <a:t>OVERVIEW OF THE DATA SCIENCE WORKFLOW</a:t>
            </a:r>
          </a:p>
        </p:txBody>
      </p:sp>
      <p:pic>
        <p:nvPicPr>
          <p:cNvPr id="380" name="Shape 380"/>
          <p:cNvPicPr preferRelativeResize="0"/>
          <p:nvPr/>
        </p:nvPicPr>
        <p:blipFill>
          <a:blip r:embed="rId3">
            <a:alphaModFix/>
          </a:blip>
          <a:stretch>
            <a:fillRect/>
          </a:stretch>
        </p:blipFill>
        <p:spPr>
          <a:xfrm>
            <a:off x="3940312" y="1195442"/>
            <a:ext cx="2998616" cy="5304750"/>
          </a:xfrm>
          <a:prstGeom prst="rect">
            <a:avLst/>
          </a:prstGeom>
          <a:noFill/>
          <a:ln>
            <a:noFill/>
          </a:ln>
        </p:spPr>
      </p:pic>
    </p:spTree>
    <p:extLst>
      <p:ext uri="{BB962C8B-B14F-4D97-AF65-F5344CB8AC3E}">
        <p14:creationId xmlns:p14="http://schemas.microsoft.com/office/powerpoint/2010/main" val="69264982"/>
      </p:ext>
    </p:extLst>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Shape 385"/>
          <p:cNvSpPr txBox="1">
            <a:spLocks noGrp="1"/>
          </p:cNvSpPr>
          <p:nvPr>
            <p:ph type="body" idx="1"/>
          </p:nvPr>
        </p:nvSpPr>
        <p:spPr>
          <a:xfrm>
            <a:off x="446489" y="1214085"/>
            <a:ext cx="8251031" cy="3578086"/>
          </a:xfrm>
          <a:prstGeom prst="rect">
            <a:avLst/>
          </a:prstGeom>
          <a:noFill/>
          <a:ln>
            <a:noFill/>
          </a:ln>
        </p:spPr>
        <p:txBody>
          <a:bodyPr lIns="0" tIns="0" rIns="0" bIns="0" anchor="t" anchorCtr="0">
            <a:noAutofit/>
          </a:bodyPr>
          <a:lstStyle/>
          <a:p>
            <a:pPr>
              <a:buNone/>
            </a:pPr>
            <a:endParaRPr>
              <a:latin typeface="Georgia"/>
              <a:ea typeface="Georgia"/>
              <a:cs typeface="Georgia"/>
              <a:sym typeface="Georgia"/>
            </a:endParaRPr>
          </a:p>
        </p:txBody>
      </p:sp>
      <p:pic>
        <p:nvPicPr>
          <p:cNvPr id="387" name="Shape 387"/>
          <p:cNvPicPr preferRelativeResize="0"/>
          <p:nvPr/>
        </p:nvPicPr>
        <p:blipFill>
          <a:blip r:embed="rId3">
            <a:alphaModFix/>
          </a:blip>
          <a:stretch>
            <a:fillRect/>
          </a:stretch>
        </p:blipFill>
        <p:spPr>
          <a:xfrm>
            <a:off x="446484" y="1814413"/>
            <a:ext cx="8251030" cy="3229172"/>
          </a:xfrm>
          <a:prstGeom prst="rect">
            <a:avLst/>
          </a:prstGeom>
          <a:noFill/>
          <a:ln>
            <a:noFill/>
          </a:ln>
        </p:spPr>
      </p:pic>
      <p:sp>
        <p:nvSpPr>
          <p:cNvPr id="5" name="Shape 379"/>
          <p:cNvSpPr/>
          <p:nvPr/>
        </p:nvSpPr>
        <p:spPr>
          <a:xfrm>
            <a:off x="446485" y="691763"/>
            <a:ext cx="8251035" cy="405423"/>
          </a:xfrm>
          <a:prstGeom prst="rect">
            <a:avLst/>
          </a:prstGeom>
          <a:noFill/>
          <a:ln>
            <a:noFill/>
          </a:ln>
        </p:spPr>
        <p:txBody>
          <a:bodyPr lIns="0" tIns="0" rIns="0" bIns="0" anchor="t" anchorCtr="0">
            <a:noAutofit/>
          </a:bodyPr>
          <a:lstStyle/>
          <a:p>
            <a:pPr>
              <a:buSzPct val="25000"/>
            </a:pPr>
            <a:r>
              <a:rPr lang="en-US" sz="2500" b="1" dirty="0">
                <a:latin typeface="Oswald"/>
                <a:ea typeface="Oswald"/>
                <a:cs typeface="Oswald"/>
                <a:sym typeface="Oswald"/>
              </a:rPr>
              <a:t>OVERVIEW OF THE DATA SCIENCE WORKFLOW</a:t>
            </a:r>
          </a:p>
        </p:txBody>
      </p:sp>
    </p:spTree>
    <p:extLst>
      <p:ext uri="{BB962C8B-B14F-4D97-AF65-F5344CB8AC3E}">
        <p14:creationId xmlns:p14="http://schemas.microsoft.com/office/powerpoint/2010/main" val="3112017118"/>
      </p:ext>
    </p:extLst>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Shape 392"/>
          <p:cNvSpPr txBox="1">
            <a:spLocks noGrp="1"/>
          </p:cNvSpPr>
          <p:nvPr>
            <p:ph type="body" idx="1"/>
          </p:nvPr>
        </p:nvSpPr>
        <p:spPr>
          <a:xfrm>
            <a:off x="446489" y="1214085"/>
            <a:ext cx="8251031" cy="3578086"/>
          </a:xfrm>
          <a:prstGeom prst="rect">
            <a:avLst/>
          </a:prstGeom>
          <a:noFill/>
          <a:ln>
            <a:noFill/>
          </a:ln>
        </p:spPr>
        <p:txBody>
          <a:bodyPr lIns="0" tIns="0" rIns="0" bIns="0" anchor="t" anchorCtr="0">
            <a:noAutofit/>
          </a:bodyPr>
          <a:lstStyle/>
          <a:p>
            <a:pPr>
              <a:buNone/>
            </a:pPr>
            <a:endParaRPr>
              <a:latin typeface="Georgia"/>
              <a:ea typeface="Georgia"/>
              <a:cs typeface="Georgia"/>
              <a:sym typeface="Georgia"/>
            </a:endParaRPr>
          </a:p>
        </p:txBody>
      </p:sp>
      <p:pic>
        <p:nvPicPr>
          <p:cNvPr id="394" name="Shape 394"/>
          <p:cNvPicPr preferRelativeResize="0"/>
          <p:nvPr/>
        </p:nvPicPr>
        <p:blipFill rotWithShape="1">
          <a:blip r:embed="rId3">
            <a:alphaModFix/>
          </a:blip>
          <a:srcRect l="367" r="367"/>
          <a:stretch/>
        </p:blipFill>
        <p:spPr>
          <a:xfrm>
            <a:off x="446484" y="1814414"/>
            <a:ext cx="8251030" cy="3229173"/>
          </a:xfrm>
          <a:prstGeom prst="rect">
            <a:avLst/>
          </a:prstGeom>
          <a:noFill/>
          <a:ln>
            <a:noFill/>
          </a:ln>
        </p:spPr>
      </p:pic>
      <p:sp>
        <p:nvSpPr>
          <p:cNvPr id="5" name="Shape 379"/>
          <p:cNvSpPr/>
          <p:nvPr/>
        </p:nvSpPr>
        <p:spPr>
          <a:xfrm>
            <a:off x="446485" y="691763"/>
            <a:ext cx="8251035" cy="405423"/>
          </a:xfrm>
          <a:prstGeom prst="rect">
            <a:avLst/>
          </a:prstGeom>
          <a:noFill/>
          <a:ln>
            <a:noFill/>
          </a:ln>
        </p:spPr>
        <p:txBody>
          <a:bodyPr lIns="0" tIns="0" rIns="0" bIns="0" anchor="t" anchorCtr="0">
            <a:noAutofit/>
          </a:bodyPr>
          <a:lstStyle/>
          <a:p>
            <a:pPr>
              <a:buSzPct val="25000"/>
            </a:pPr>
            <a:r>
              <a:rPr lang="en-US" sz="2500" b="1" dirty="0">
                <a:latin typeface="Oswald"/>
                <a:ea typeface="Oswald"/>
                <a:cs typeface="Oswald"/>
                <a:sym typeface="Oswald"/>
              </a:rPr>
              <a:t>OVERVIEW OF THE DATA SCIENCE WORKFLOW</a:t>
            </a:r>
          </a:p>
        </p:txBody>
      </p:sp>
    </p:spTree>
    <p:extLst>
      <p:ext uri="{BB962C8B-B14F-4D97-AF65-F5344CB8AC3E}">
        <p14:creationId xmlns:p14="http://schemas.microsoft.com/office/powerpoint/2010/main" val="1615506148"/>
      </p:ext>
    </p:extLst>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body" idx="1"/>
          </p:nvPr>
        </p:nvSpPr>
        <p:spPr>
          <a:xfrm>
            <a:off x="446489" y="1214085"/>
            <a:ext cx="8251031" cy="3578086"/>
          </a:xfrm>
          <a:prstGeom prst="rect">
            <a:avLst/>
          </a:prstGeom>
          <a:noFill/>
          <a:ln>
            <a:noFill/>
          </a:ln>
        </p:spPr>
        <p:txBody>
          <a:bodyPr lIns="0" tIns="0" rIns="0" bIns="0" anchor="t" anchorCtr="0">
            <a:noAutofit/>
          </a:bodyPr>
          <a:lstStyle/>
          <a:p>
            <a:pPr>
              <a:buNone/>
            </a:pPr>
            <a:endParaRPr>
              <a:latin typeface="Georgia"/>
              <a:ea typeface="Georgia"/>
              <a:cs typeface="Georgia"/>
              <a:sym typeface="Georgia"/>
            </a:endParaRPr>
          </a:p>
        </p:txBody>
      </p:sp>
      <p:pic>
        <p:nvPicPr>
          <p:cNvPr id="401" name="Shape 401"/>
          <p:cNvPicPr preferRelativeResize="0"/>
          <p:nvPr/>
        </p:nvPicPr>
        <p:blipFill rotWithShape="1">
          <a:blip r:embed="rId3">
            <a:alphaModFix/>
          </a:blip>
          <a:srcRect l="3497" r="3488"/>
          <a:stretch/>
        </p:blipFill>
        <p:spPr>
          <a:xfrm>
            <a:off x="446485" y="1814400"/>
            <a:ext cx="8251031" cy="3229210"/>
          </a:xfrm>
          <a:prstGeom prst="rect">
            <a:avLst/>
          </a:prstGeom>
          <a:noFill/>
          <a:ln>
            <a:noFill/>
          </a:ln>
        </p:spPr>
      </p:pic>
      <p:sp>
        <p:nvSpPr>
          <p:cNvPr id="5" name="Shape 379"/>
          <p:cNvSpPr/>
          <p:nvPr/>
        </p:nvSpPr>
        <p:spPr>
          <a:xfrm>
            <a:off x="446485" y="691763"/>
            <a:ext cx="8251035" cy="405423"/>
          </a:xfrm>
          <a:prstGeom prst="rect">
            <a:avLst/>
          </a:prstGeom>
          <a:noFill/>
          <a:ln>
            <a:noFill/>
          </a:ln>
        </p:spPr>
        <p:txBody>
          <a:bodyPr lIns="0" tIns="0" rIns="0" bIns="0" anchor="t" anchorCtr="0">
            <a:noAutofit/>
          </a:bodyPr>
          <a:lstStyle/>
          <a:p>
            <a:pPr>
              <a:buSzPct val="25000"/>
            </a:pPr>
            <a:r>
              <a:rPr lang="en-US" sz="2500" b="1" dirty="0">
                <a:latin typeface="Oswald"/>
                <a:ea typeface="Oswald"/>
                <a:cs typeface="Oswald"/>
                <a:sym typeface="Oswald"/>
              </a:rPr>
              <a:t>OVERVIEW OF THE DATA SCIENCE WORKFLOW</a:t>
            </a:r>
          </a:p>
        </p:txBody>
      </p:sp>
    </p:spTree>
    <p:extLst>
      <p:ext uri="{BB962C8B-B14F-4D97-AF65-F5344CB8AC3E}">
        <p14:creationId xmlns:p14="http://schemas.microsoft.com/office/powerpoint/2010/main" val="2971696867"/>
      </p:ext>
    </p:extLst>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Shape 406"/>
          <p:cNvSpPr txBox="1">
            <a:spLocks noGrp="1"/>
          </p:cNvSpPr>
          <p:nvPr>
            <p:ph type="body" idx="1"/>
          </p:nvPr>
        </p:nvSpPr>
        <p:spPr>
          <a:xfrm>
            <a:off x="446489" y="1214085"/>
            <a:ext cx="8251031" cy="3578086"/>
          </a:xfrm>
          <a:prstGeom prst="rect">
            <a:avLst/>
          </a:prstGeom>
          <a:noFill/>
          <a:ln>
            <a:noFill/>
          </a:ln>
        </p:spPr>
        <p:txBody>
          <a:bodyPr lIns="0" tIns="0" rIns="0" bIns="0" anchor="t" anchorCtr="0">
            <a:noAutofit/>
          </a:bodyPr>
          <a:lstStyle/>
          <a:p>
            <a:pPr>
              <a:buNone/>
            </a:pPr>
            <a:endParaRPr>
              <a:latin typeface="Georgia"/>
              <a:ea typeface="Georgia"/>
              <a:cs typeface="Georgia"/>
              <a:sym typeface="Georgia"/>
            </a:endParaRPr>
          </a:p>
        </p:txBody>
      </p:sp>
      <p:pic>
        <p:nvPicPr>
          <p:cNvPr id="408" name="Shape 408"/>
          <p:cNvPicPr preferRelativeResize="0"/>
          <p:nvPr/>
        </p:nvPicPr>
        <p:blipFill rotWithShape="1">
          <a:blip r:embed="rId3">
            <a:alphaModFix/>
          </a:blip>
          <a:srcRect l="4103" r="4094"/>
          <a:stretch/>
        </p:blipFill>
        <p:spPr>
          <a:xfrm>
            <a:off x="446484" y="1814424"/>
            <a:ext cx="8251029" cy="3229149"/>
          </a:xfrm>
          <a:prstGeom prst="rect">
            <a:avLst/>
          </a:prstGeom>
          <a:noFill/>
          <a:ln>
            <a:noFill/>
          </a:ln>
        </p:spPr>
      </p:pic>
      <p:sp>
        <p:nvSpPr>
          <p:cNvPr id="5" name="Shape 379"/>
          <p:cNvSpPr/>
          <p:nvPr/>
        </p:nvSpPr>
        <p:spPr>
          <a:xfrm>
            <a:off x="446485" y="691763"/>
            <a:ext cx="8251035" cy="405423"/>
          </a:xfrm>
          <a:prstGeom prst="rect">
            <a:avLst/>
          </a:prstGeom>
          <a:noFill/>
          <a:ln>
            <a:noFill/>
          </a:ln>
        </p:spPr>
        <p:txBody>
          <a:bodyPr lIns="0" tIns="0" rIns="0" bIns="0" anchor="t" anchorCtr="0">
            <a:noAutofit/>
          </a:bodyPr>
          <a:lstStyle/>
          <a:p>
            <a:pPr>
              <a:buSzPct val="25000"/>
            </a:pPr>
            <a:r>
              <a:rPr lang="en-US" sz="2500" b="1" dirty="0">
                <a:latin typeface="Oswald"/>
                <a:ea typeface="Oswald"/>
                <a:cs typeface="Oswald"/>
                <a:sym typeface="Oswald"/>
              </a:rPr>
              <a:t>OVERVIEW OF THE DATA SCIENCE WORKFLOW</a:t>
            </a:r>
          </a:p>
        </p:txBody>
      </p:sp>
    </p:spTree>
    <p:extLst>
      <p:ext uri="{BB962C8B-B14F-4D97-AF65-F5344CB8AC3E}">
        <p14:creationId xmlns:p14="http://schemas.microsoft.com/office/powerpoint/2010/main" val="45176396"/>
      </p:ext>
    </p:extLst>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Shape 413"/>
          <p:cNvSpPr txBox="1">
            <a:spLocks noGrp="1"/>
          </p:cNvSpPr>
          <p:nvPr>
            <p:ph type="body" idx="1"/>
          </p:nvPr>
        </p:nvSpPr>
        <p:spPr>
          <a:xfrm>
            <a:off x="446489" y="1214085"/>
            <a:ext cx="8251031" cy="3578086"/>
          </a:xfrm>
          <a:prstGeom prst="rect">
            <a:avLst/>
          </a:prstGeom>
          <a:noFill/>
          <a:ln>
            <a:noFill/>
          </a:ln>
        </p:spPr>
        <p:txBody>
          <a:bodyPr lIns="0" tIns="0" rIns="0" bIns="0" anchor="t" anchorCtr="0">
            <a:noAutofit/>
          </a:bodyPr>
          <a:lstStyle/>
          <a:p>
            <a:pPr>
              <a:buNone/>
            </a:pPr>
            <a:endParaRPr>
              <a:latin typeface="Georgia"/>
              <a:ea typeface="Georgia"/>
              <a:cs typeface="Georgia"/>
              <a:sym typeface="Georgia"/>
            </a:endParaRPr>
          </a:p>
        </p:txBody>
      </p:sp>
      <p:pic>
        <p:nvPicPr>
          <p:cNvPr id="415" name="Shape 415"/>
          <p:cNvPicPr preferRelativeResize="0"/>
          <p:nvPr/>
        </p:nvPicPr>
        <p:blipFill rotWithShape="1">
          <a:blip r:embed="rId3">
            <a:alphaModFix/>
          </a:blip>
          <a:srcRect l="777" r="777"/>
          <a:stretch/>
        </p:blipFill>
        <p:spPr>
          <a:xfrm>
            <a:off x="446485" y="1814423"/>
            <a:ext cx="8251031" cy="3229144"/>
          </a:xfrm>
          <a:prstGeom prst="rect">
            <a:avLst/>
          </a:prstGeom>
          <a:noFill/>
          <a:ln>
            <a:noFill/>
          </a:ln>
        </p:spPr>
      </p:pic>
      <p:sp>
        <p:nvSpPr>
          <p:cNvPr id="5" name="Shape 379"/>
          <p:cNvSpPr/>
          <p:nvPr/>
        </p:nvSpPr>
        <p:spPr>
          <a:xfrm>
            <a:off x="446485" y="691763"/>
            <a:ext cx="8251035" cy="405423"/>
          </a:xfrm>
          <a:prstGeom prst="rect">
            <a:avLst/>
          </a:prstGeom>
          <a:noFill/>
          <a:ln>
            <a:noFill/>
          </a:ln>
        </p:spPr>
        <p:txBody>
          <a:bodyPr lIns="0" tIns="0" rIns="0" bIns="0" anchor="t" anchorCtr="0">
            <a:noAutofit/>
          </a:bodyPr>
          <a:lstStyle/>
          <a:p>
            <a:pPr>
              <a:buSzPct val="25000"/>
            </a:pPr>
            <a:r>
              <a:rPr lang="en-US" sz="2500" b="1" dirty="0">
                <a:latin typeface="Oswald"/>
                <a:ea typeface="Oswald"/>
                <a:cs typeface="Oswald"/>
                <a:sym typeface="Oswald"/>
              </a:rPr>
              <a:t>OVERVIEW OF THE DATA SCIENCE WORKFLOW</a:t>
            </a:r>
          </a:p>
        </p:txBody>
      </p:sp>
    </p:spTree>
    <p:extLst>
      <p:ext uri="{BB962C8B-B14F-4D97-AF65-F5344CB8AC3E}">
        <p14:creationId xmlns:p14="http://schemas.microsoft.com/office/powerpoint/2010/main" val="3990160188"/>
      </p:ext>
    </p:extLst>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Shape 420"/>
          <p:cNvSpPr txBox="1">
            <a:spLocks noGrp="1"/>
          </p:cNvSpPr>
          <p:nvPr>
            <p:ph type="body" idx="1"/>
          </p:nvPr>
        </p:nvSpPr>
        <p:spPr>
          <a:xfrm>
            <a:off x="446489" y="1214085"/>
            <a:ext cx="8251031" cy="3578086"/>
          </a:xfrm>
          <a:prstGeom prst="rect">
            <a:avLst/>
          </a:prstGeom>
          <a:noFill/>
          <a:ln>
            <a:noFill/>
          </a:ln>
        </p:spPr>
        <p:txBody>
          <a:bodyPr lIns="0" tIns="0" rIns="0" bIns="0" anchor="t" anchorCtr="0">
            <a:noAutofit/>
          </a:bodyPr>
          <a:lstStyle/>
          <a:p>
            <a:pPr>
              <a:buNone/>
            </a:pPr>
            <a:endParaRPr>
              <a:latin typeface="Georgia"/>
              <a:ea typeface="Georgia"/>
              <a:cs typeface="Georgia"/>
              <a:sym typeface="Georgia"/>
            </a:endParaRPr>
          </a:p>
        </p:txBody>
      </p:sp>
      <p:pic>
        <p:nvPicPr>
          <p:cNvPr id="422" name="Shape 422"/>
          <p:cNvPicPr preferRelativeResize="0"/>
          <p:nvPr/>
        </p:nvPicPr>
        <p:blipFill rotWithShape="1">
          <a:blip r:embed="rId3">
            <a:alphaModFix/>
          </a:blip>
          <a:srcRect l="4767" r="4767"/>
          <a:stretch/>
        </p:blipFill>
        <p:spPr>
          <a:xfrm>
            <a:off x="446484" y="1814411"/>
            <a:ext cx="8251031" cy="3229174"/>
          </a:xfrm>
          <a:prstGeom prst="rect">
            <a:avLst/>
          </a:prstGeom>
          <a:noFill/>
          <a:ln>
            <a:noFill/>
          </a:ln>
        </p:spPr>
      </p:pic>
      <p:sp>
        <p:nvSpPr>
          <p:cNvPr id="5" name="Shape 379"/>
          <p:cNvSpPr/>
          <p:nvPr/>
        </p:nvSpPr>
        <p:spPr>
          <a:xfrm>
            <a:off x="446485" y="691763"/>
            <a:ext cx="8251035" cy="405423"/>
          </a:xfrm>
          <a:prstGeom prst="rect">
            <a:avLst/>
          </a:prstGeom>
          <a:noFill/>
          <a:ln>
            <a:noFill/>
          </a:ln>
        </p:spPr>
        <p:txBody>
          <a:bodyPr lIns="0" tIns="0" rIns="0" bIns="0" anchor="t" anchorCtr="0">
            <a:noAutofit/>
          </a:bodyPr>
          <a:lstStyle/>
          <a:p>
            <a:pPr>
              <a:buSzPct val="25000"/>
            </a:pPr>
            <a:r>
              <a:rPr lang="en-US" sz="2500" b="1" dirty="0">
                <a:latin typeface="Oswald"/>
                <a:ea typeface="Oswald"/>
                <a:cs typeface="Oswald"/>
                <a:sym typeface="Oswald"/>
              </a:rPr>
              <a:t>OVERVIEW OF THE DATA SCIENCE WORKFLOW</a:t>
            </a:r>
          </a:p>
        </p:txBody>
      </p:sp>
    </p:spTree>
    <p:extLst>
      <p:ext uri="{BB962C8B-B14F-4D97-AF65-F5344CB8AC3E}">
        <p14:creationId xmlns:p14="http://schemas.microsoft.com/office/powerpoint/2010/main" val="2749112535"/>
      </p:ext>
    </p:extLst>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little about me</a:t>
            </a:r>
            <a:endParaRPr lang="en-US" dirty="0"/>
          </a:p>
        </p:txBody>
      </p:sp>
      <p:pic>
        <p:nvPicPr>
          <p:cNvPr id="4" name="Content Placeholder 3" descr="AAEAAQAAAAAAAAKUAAAAJDVlZThkNDZhLWViMzMtNDc2My05M2NiLWE0YTA1YmIwMmYxMg.jpg"/>
          <p:cNvPicPr>
            <a:picLocks noGrp="1" noChangeAspect="1"/>
          </p:cNvPicPr>
          <p:nvPr>
            <p:ph idx="1"/>
          </p:nvPr>
        </p:nvPicPr>
        <p:blipFill>
          <a:blip r:embed="rId2">
            <a:extLst>
              <a:ext uri="{28A0092B-C50C-407E-A947-70E740481C1C}">
                <a14:useLocalDpi xmlns:a14="http://schemas.microsoft.com/office/drawing/2010/main" val="0"/>
              </a:ext>
            </a:extLst>
          </a:blip>
          <a:srcRect l="-29365" r="-29365"/>
          <a:stretch>
            <a:fillRect/>
          </a:stretch>
        </p:blipFill>
        <p:spPr>
          <a:xfrm>
            <a:off x="4443770" y="1417638"/>
            <a:ext cx="4249913" cy="2677445"/>
          </a:xfrm>
        </p:spPr>
      </p:pic>
      <p:sp>
        <p:nvSpPr>
          <p:cNvPr id="6" name="Content Placeholder 2"/>
          <p:cNvSpPr txBox="1">
            <a:spLocks/>
          </p:cNvSpPr>
          <p:nvPr/>
        </p:nvSpPr>
        <p:spPr>
          <a:xfrm>
            <a:off x="457200" y="1600200"/>
            <a:ext cx="4523991" cy="4800600"/>
          </a:xfrm>
          <a:prstGeom prst="rect">
            <a:avLst/>
          </a:prstGeom>
        </p:spPr>
        <p:txBody>
          <a:bodyPr vert="horz" lIns="91440" tIns="45720" rIns="91440" bIns="45720" rtlCol="0">
            <a:normAutofit/>
          </a:bodyPr>
          <a:lstStyle>
            <a:lvl1pPr marL="342900" indent="-228600" algn="l" defTabSz="914400" rtl="0" eaLnBrk="1" latinLnBrk="0" hangingPunct="1">
              <a:spcBef>
                <a:spcPct val="20000"/>
              </a:spcBef>
              <a:buClr>
                <a:schemeClr val="accent1"/>
              </a:buClr>
              <a:buFont typeface="Arial"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a:lstStyle>
          <a:p>
            <a:r>
              <a:rPr lang="en-US" dirty="0" smtClean="0"/>
              <a:t>Projects with substantial data science components that I have been involved with:</a:t>
            </a:r>
          </a:p>
          <a:p>
            <a:pPr lvl="1"/>
            <a:r>
              <a:rPr lang="en-US" dirty="0" smtClean="0"/>
              <a:t>Insurance Corporation of British Columbia</a:t>
            </a:r>
          </a:p>
          <a:p>
            <a:pPr lvl="1"/>
            <a:r>
              <a:rPr lang="en-US" dirty="0" smtClean="0"/>
              <a:t>WestJet</a:t>
            </a:r>
          </a:p>
          <a:p>
            <a:pPr lvl="1"/>
            <a:r>
              <a:rPr lang="en-US" dirty="0" smtClean="0"/>
              <a:t>Transport of Canada</a:t>
            </a:r>
          </a:p>
          <a:p>
            <a:pPr lvl="1"/>
            <a:r>
              <a:rPr lang="en-US" dirty="0" err="1" smtClean="0"/>
              <a:t>Logico</a:t>
            </a:r>
            <a:r>
              <a:rPr lang="en-US" dirty="0" smtClean="0"/>
              <a:t> Carbon Solutions</a:t>
            </a:r>
          </a:p>
          <a:p>
            <a:pPr lvl="1"/>
            <a:r>
              <a:rPr lang="en-US" dirty="0" smtClean="0"/>
              <a:t>Prince Rupert Authorities</a:t>
            </a:r>
          </a:p>
          <a:p>
            <a:pPr marL="777240" lvl="2" indent="0">
              <a:buNone/>
            </a:pPr>
            <a:endParaRPr lang="en-US" dirty="0" smtClean="0"/>
          </a:p>
        </p:txBody>
      </p:sp>
      <p:pic>
        <p:nvPicPr>
          <p:cNvPr id="7" name="Picture 6" descr="Insurance_Corporation_of_British_Columbia_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43770" y="4095083"/>
            <a:ext cx="771685" cy="771685"/>
          </a:xfrm>
          <a:prstGeom prst="rect">
            <a:avLst/>
          </a:prstGeom>
        </p:spPr>
      </p:pic>
      <p:pic>
        <p:nvPicPr>
          <p:cNvPr id="8" name="Picture 7" descr="westjet.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15455" y="4095083"/>
            <a:ext cx="2157695" cy="963931"/>
          </a:xfrm>
          <a:prstGeom prst="rect">
            <a:avLst/>
          </a:prstGeom>
        </p:spPr>
      </p:pic>
      <p:pic>
        <p:nvPicPr>
          <p:cNvPr id="9" name="Picture 8" descr="imgres.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43770" y="4866768"/>
            <a:ext cx="2286000" cy="736600"/>
          </a:xfrm>
          <a:prstGeom prst="rect">
            <a:avLst/>
          </a:prstGeom>
        </p:spPr>
      </p:pic>
      <p:pic>
        <p:nvPicPr>
          <p:cNvPr id="10" name="Picture 9" descr="imgres.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20649" y="5603368"/>
            <a:ext cx="2082800" cy="596900"/>
          </a:xfrm>
          <a:prstGeom prst="rect">
            <a:avLst/>
          </a:prstGeom>
        </p:spPr>
      </p:pic>
      <p:pic>
        <p:nvPicPr>
          <p:cNvPr id="11" name="Picture 10" descr="images.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87141" y="5166373"/>
            <a:ext cx="1372018" cy="873990"/>
          </a:xfrm>
          <a:prstGeom prst="rect">
            <a:avLst/>
          </a:prstGeom>
        </p:spPr>
      </p:pic>
      <p:pic>
        <p:nvPicPr>
          <p:cNvPr id="12" name="Picture 11" descr="SFState_Logo.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82869" y="6149739"/>
            <a:ext cx="2304272" cy="602162"/>
          </a:xfrm>
          <a:prstGeom prst="rect">
            <a:avLst/>
          </a:prstGeom>
        </p:spPr>
      </p:pic>
      <p:pic>
        <p:nvPicPr>
          <p:cNvPr id="13" name="Picture 12" descr="images.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815409" y="6026820"/>
            <a:ext cx="599184" cy="817637"/>
          </a:xfrm>
          <a:prstGeom prst="rect">
            <a:avLst/>
          </a:prstGeom>
        </p:spPr>
      </p:pic>
    </p:spTree>
    <p:extLst>
      <p:ext uri="{BB962C8B-B14F-4D97-AF65-F5344CB8AC3E}">
        <p14:creationId xmlns:p14="http://schemas.microsoft.com/office/powerpoint/2010/main" val="150293228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Shape 427"/>
          <p:cNvSpPr txBox="1">
            <a:spLocks noGrp="1"/>
          </p:cNvSpPr>
          <p:nvPr>
            <p:ph type="body" idx="1"/>
          </p:nvPr>
        </p:nvSpPr>
        <p:spPr>
          <a:xfrm>
            <a:off x="446489" y="1214085"/>
            <a:ext cx="8251031" cy="3578086"/>
          </a:xfrm>
          <a:prstGeom prst="rect">
            <a:avLst/>
          </a:prstGeom>
          <a:noFill/>
          <a:ln>
            <a:noFill/>
          </a:ln>
        </p:spPr>
        <p:txBody>
          <a:bodyPr lIns="0" tIns="0" rIns="0" bIns="0" anchor="t" anchorCtr="0">
            <a:noAutofit/>
          </a:bodyPr>
          <a:lstStyle/>
          <a:p>
            <a:pPr>
              <a:buNone/>
            </a:pPr>
            <a:endParaRPr>
              <a:latin typeface="Georgia"/>
              <a:ea typeface="Georgia"/>
              <a:cs typeface="Georgia"/>
              <a:sym typeface="Georgia"/>
            </a:endParaRPr>
          </a:p>
        </p:txBody>
      </p:sp>
      <p:pic>
        <p:nvPicPr>
          <p:cNvPr id="429" name="Shape 429"/>
          <p:cNvPicPr preferRelativeResize="0"/>
          <p:nvPr/>
        </p:nvPicPr>
        <p:blipFill rotWithShape="1">
          <a:blip r:embed="rId3">
            <a:alphaModFix/>
          </a:blip>
          <a:srcRect l="1978" r="1987"/>
          <a:stretch/>
        </p:blipFill>
        <p:spPr>
          <a:xfrm>
            <a:off x="446485" y="1814423"/>
            <a:ext cx="8251031" cy="3229161"/>
          </a:xfrm>
          <a:prstGeom prst="rect">
            <a:avLst/>
          </a:prstGeom>
          <a:noFill/>
          <a:ln>
            <a:noFill/>
          </a:ln>
        </p:spPr>
      </p:pic>
      <p:sp>
        <p:nvSpPr>
          <p:cNvPr id="6" name="Shape 379"/>
          <p:cNvSpPr/>
          <p:nvPr/>
        </p:nvSpPr>
        <p:spPr>
          <a:xfrm>
            <a:off x="446485" y="691763"/>
            <a:ext cx="8251035" cy="405423"/>
          </a:xfrm>
          <a:prstGeom prst="rect">
            <a:avLst/>
          </a:prstGeom>
          <a:noFill/>
          <a:ln>
            <a:noFill/>
          </a:ln>
        </p:spPr>
        <p:txBody>
          <a:bodyPr lIns="0" tIns="0" rIns="0" bIns="0" anchor="t" anchorCtr="0">
            <a:noAutofit/>
          </a:bodyPr>
          <a:lstStyle/>
          <a:p>
            <a:pPr>
              <a:buSzPct val="25000"/>
            </a:pPr>
            <a:r>
              <a:rPr lang="en-US" sz="2500" b="1" dirty="0">
                <a:latin typeface="Oswald"/>
                <a:ea typeface="Oswald"/>
                <a:cs typeface="Oswald"/>
                <a:sym typeface="Oswald"/>
              </a:rPr>
              <a:t>OVERVIEW OF THE DATA SCIENCE WORKFLOW</a:t>
            </a:r>
          </a:p>
        </p:txBody>
      </p:sp>
    </p:spTree>
    <p:extLst>
      <p:ext uri="{BB962C8B-B14F-4D97-AF65-F5344CB8AC3E}">
        <p14:creationId xmlns:p14="http://schemas.microsoft.com/office/powerpoint/2010/main" val="1673967841"/>
      </p:ext>
    </p:extLst>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Science Workflow – Example	</a:t>
            </a:r>
            <a:endParaRPr lang="en-US" dirty="0"/>
          </a:p>
        </p:txBody>
      </p:sp>
      <p:sp>
        <p:nvSpPr>
          <p:cNvPr id="3" name="Content Placeholder 2"/>
          <p:cNvSpPr>
            <a:spLocks noGrp="1"/>
          </p:cNvSpPr>
          <p:nvPr>
            <p:ph idx="1"/>
          </p:nvPr>
        </p:nvSpPr>
        <p:spPr/>
        <p:txBody>
          <a:bodyPr>
            <a:normAutofit lnSpcReduction="10000"/>
          </a:bodyPr>
          <a:lstStyle/>
          <a:p>
            <a:pPr marL="114300" indent="0">
              <a:buNone/>
            </a:pPr>
            <a:r>
              <a:rPr lang="en-US" dirty="0" smtClean="0"/>
              <a:t>What are the leading indicators that a user will make a new purchase?</a:t>
            </a:r>
          </a:p>
          <a:p>
            <a:pPr marL="114300" indent="0">
              <a:buNone/>
            </a:pPr>
            <a:endParaRPr lang="en-US" dirty="0" smtClean="0"/>
          </a:p>
          <a:p>
            <a:pPr marL="571500" indent="-457200">
              <a:buFont typeface="+mj-lt"/>
              <a:buAutoNum type="arabicPeriod"/>
            </a:pPr>
            <a:r>
              <a:rPr lang="en-US" dirty="0" smtClean="0"/>
              <a:t>Collect Data around user retention, user actions within the product, potentially find data outside of company.</a:t>
            </a:r>
          </a:p>
          <a:p>
            <a:pPr marL="571500" indent="-457200">
              <a:buFont typeface="+mj-lt"/>
              <a:buAutoNum type="arabicPeriod"/>
            </a:pPr>
            <a:r>
              <a:rPr lang="en-US" dirty="0" smtClean="0"/>
              <a:t>Extract aggregated values from raw data</a:t>
            </a:r>
          </a:p>
          <a:p>
            <a:pPr marL="868680" lvl="1" indent="-457200">
              <a:buFont typeface="+mj-lt"/>
              <a:buAutoNum type="arabicPeriod"/>
            </a:pPr>
            <a:r>
              <a:rPr lang="en-US" dirty="0" smtClean="0"/>
              <a:t>How many times did a user share through Facebook within a week? A month?</a:t>
            </a:r>
          </a:p>
          <a:p>
            <a:pPr marL="868680" lvl="1" indent="-457200">
              <a:buFont typeface="+mj-lt"/>
              <a:buAutoNum type="arabicPeriod"/>
            </a:pPr>
            <a:r>
              <a:rPr lang="en-US" dirty="0" smtClean="0"/>
              <a:t>How often did they open up our e-mails?</a:t>
            </a:r>
            <a:endParaRPr lang="en-US" dirty="0"/>
          </a:p>
          <a:p>
            <a:pPr marL="571500" indent="-457200">
              <a:buFont typeface="+mj-lt"/>
              <a:buAutoNum type="arabicPeriod"/>
            </a:pPr>
            <a:r>
              <a:rPr lang="en-US" dirty="0" smtClean="0"/>
              <a:t>Examine data to find common distributions and correlations</a:t>
            </a:r>
          </a:p>
          <a:p>
            <a:pPr marL="571500" indent="-457200">
              <a:buFont typeface="+mj-lt"/>
              <a:buAutoNum type="arabicPeriod"/>
            </a:pPr>
            <a:r>
              <a:rPr lang="en-US" dirty="0" smtClean="0"/>
              <a:t>Extract new meaning to predict if user would purchase again</a:t>
            </a:r>
          </a:p>
          <a:p>
            <a:pPr marL="571500" indent="-457200">
              <a:buFont typeface="+mj-lt"/>
              <a:buAutoNum type="arabicPeriod"/>
            </a:pPr>
            <a:r>
              <a:rPr lang="en-US" dirty="0" smtClean="0"/>
              <a:t>Share results (and probably also go back to the drawing board)</a:t>
            </a:r>
          </a:p>
        </p:txBody>
      </p:sp>
    </p:spTree>
    <p:extLst>
      <p:ext uri="{BB962C8B-B14F-4D97-AF65-F5344CB8AC3E}">
        <p14:creationId xmlns:p14="http://schemas.microsoft.com/office/powerpoint/2010/main" val="339216568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534" name="Shape 534"/>
          <p:cNvSpPr/>
          <p:nvPr/>
        </p:nvSpPr>
        <p:spPr>
          <a:xfrm>
            <a:off x="2082288" y="2088955"/>
            <a:ext cx="5315202" cy="3220560"/>
          </a:xfrm>
          <a:prstGeom prst="rect">
            <a:avLst/>
          </a:prstGeom>
          <a:noFill/>
          <a:ln>
            <a:noFill/>
          </a:ln>
        </p:spPr>
        <p:txBody>
          <a:bodyPr lIns="40025" tIns="40025" rIns="40025" bIns="40025" anchor="ctr" anchorCtr="0">
            <a:noAutofit/>
          </a:bodyPr>
          <a:lstStyle/>
          <a:p>
            <a:pPr marL="360228" indent="-270171">
              <a:buClr>
                <a:srgbClr val="000000"/>
              </a:buClr>
              <a:buSzPct val="100000"/>
              <a:buFont typeface="Georgia"/>
              <a:buAutoNum type="arabicPeriod"/>
            </a:pPr>
            <a:r>
              <a:rPr lang="en-US" sz="1400">
                <a:latin typeface="Georgia"/>
                <a:ea typeface="Georgia"/>
                <a:cs typeface="Georgia"/>
                <a:sym typeface="Georgia"/>
              </a:rPr>
              <a:t>Divide into 4 groups, each located at a whiteboard.</a:t>
            </a:r>
          </a:p>
          <a:p>
            <a:pPr marL="360228" indent="-270171">
              <a:buSzPct val="100000"/>
              <a:buFont typeface="Georgia"/>
              <a:buAutoNum type="arabicPeriod"/>
            </a:pPr>
            <a:r>
              <a:rPr lang="en-US" sz="1400" b="1">
                <a:solidFill>
                  <a:schemeClr val="dk1"/>
                </a:solidFill>
                <a:latin typeface="Georgia"/>
                <a:ea typeface="Georgia"/>
                <a:cs typeface="Georgia"/>
                <a:sym typeface="Georgia"/>
              </a:rPr>
              <a:t>IDENTIFY</a:t>
            </a:r>
            <a:r>
              <a:rPr lang="en-US" sz="1400">
                <a:solidFill>
                  <a:schemeClr val="dk1"/>
                </a:solidFill>
                <a:latin typeface="Georgia"/>
                <a:ea typeface="Georgia"/>
                <a:cs typeface="Georgia"/>
                <a:sym typeface="Georgia"/>
              </a:rPr>
              <a:t>:  Each group should develop 1 research question they would like to know about their classmates.  Create a hypothesis to your question. Don’t share your question yet! (5 minutes)</a:t>
            </a:r>
          </a:p>
          <a:p>
            <a:pPr marL="360228" indent="-270171">
              <a:buClr>
                <a:schemeClr val="dk1"/>
              </a:buClr>
              <a:buSzPct val="100000"/>
              <a:buFont typeface="Georgia"/>
              <a:buAutoNum type="arabicPeriod"/>
            </a:pPr>
            <a:r>
              <a:rPr lang="en-US" sz="1400" b="1">
                <a:solidFill>
                  <a:schemeClr val="dk1"/>
                </a:solidFill>
                <a:latin typeface="Georgia"/>
                <a:ea typeface="Georgia"/>
                <a:cs typeface="Georgia"/>
                <a:sym typeface="Georgia"/>
              </a:rPr>
              <a:t>ACQUIRE</a:t>
            </a:r>
            <a:r>
              <a:rPr lang="en-US" sz="1400">
                <a:solidFill>
                  <a:schemeClr val="dk1"/>
                </a:solidFill>
                <a:latin typeface="Georgia"/>
                <a:ea typeface="Georgia"/>
                <a:cs typeface="Georgia"/>
                <a:sym typeface="Georgia"/>
              </a:rPr>
              <a:t>:  Rotate from group to group to collect data for your hypothesis.  Have other students write or tally their answers on the whiteboard.  (10 minutes)</a:t>
            </a:r>
          </a:p>
          <a:p>
            <a:pPr marL="360228" indent="-270171">
              <a:buClr>
                <a:schemeClr val="dk1"/>
              </a:buClr>
              <a:buSzPct val="100000"/>
              <a:buFont typeface="Georgia"/>
              <a:buAutoNum type="arabicPeriod"/>
            </a:pPr>
            <a:r>
              <a:rPr lang="en-US" sz="1400" b="1">
                <a:solidFill>
                  <a:schemeClr val="dk1"/>
                </a:solidFill>
                <a:latin typeface="Georgia"/>
                <a:ea typeface="Georgia"/>
                <a:cs typeface="Georgia"/>
                <a:sym typeface="Georgia"/>
              </a:rPr>
              <a:t>PRESENT</a:t>
            </a:r>
            <a:r>
              <a:rPr lang="en-US" sz="1400">
                <a:solidFill>
                  <a:schemeClr val="dk1"/>
                </a:solidFill>
                <a:latin typeface="Georgia"/>
                <a:ea typeface="Georgia"/>
                <a:cs typeface="Georgia"/>
                <a:sym typeface="Georgia"/>
              </a:rPr>
              <a:t>:  Communicate the results of your analysis to the class. (10 minutes)</a:t>
            </a:r>
          </a:p>
          <a:p>
            <a:pPr marL="720456" lvl="1" indent="-270171">
              <a:buClr>
                <a:schemeClr val="dk1"/>
              </a:buClr>
              <a:buSzPct val="100000"/>
              <a:buFont typeface="Georgia"/>
              <a:buAutoNum type="alphaLcPeriod"/>
            </a:pPr>
            <a:r>
              <a:rPr lang="en-US" sz="1400">
                <a:solidFill>
                  <a:schemeClr val="dk1"/>
                </a:solidFill>
                <a:latin typeface="Georgia"/>
                <a:ea typeface="Georgia"/>
                <a:cs typeface="Georgia"/>
                <a:sym typeface="Georgia"/>
              </a:rPr>
              <a:t>Create a narrative to summarize your findings.</a:t>
            </a:r>
          </a:p>
          <a:p>
            <a:pPr marL="720456" lvl="1" indent="-270171">
              <a:buClr>
                <a:schemeClr val="dk1"/>
              </a:buClr>
              <a:buSzPct val="100000"/>
              <a:buFont typeface="Georgia"/>
              <a:buAutoNum type="alphaLcPeriod"/>
            </a:pPr>
            <a:r>
              <a:rPr lang="en-US" sz="1400">
                <a:solidFill>
                  <a:schemeClr val="dk1"/>
                </a:solidFill>
                <a:latin typeface="Georgia"/>
                <a:ea typeface="Georgia"/>
                <a:cs typeface="Georgia"/>
                <a:sym typeface="Georgia"/>
              </a:rPr>
              <a:t>Provide a basic visualization for easy comprehension.</a:t>
            </a:r>
          </a:p>
          <a:p>
            <a:pPr marL="720456" lvl="1" indent="-270171">
              <a:buClr>
                <a:schemeClr val="dk1"/>
              </a:buClr>
              <a:buSzPct val="100000"/>
              <a:buFont typeface="Georgia"/>
              <a:buAutoNum type="alphaLcPeriod"/>
            </a:pPr>
            <a:r>
              <a:rPr lang="en-US" sz="1400">
                <a:solidFill>
                  <a:schemeClr val="dk1"/>
                </a:solidFill>
                <a:latin typeface="Georgia"/>
                <a:ea typeface="Georgia"/>
                <a:cs typeface="Georgia"/>
                <a:sym typeface="Georgia"/>
              </a:rPr>
              <a:t>Choose one student to present for the group.</a:t>
            </a:r>
          </a:p>
        </p:txBody>
      </p:sp>
      <p:pic>
        <p:nvPicPr>
          <p:cNvPr id="535" name="Shape 535"/>
          <p:cNvPicPr preferRelativeResize="0"/>
          <p:nvPr/>
        </p:nvPicPr>
        <p:blipFill>
          <a:blip r:embed="rId3">
            <a:alphaModFix/>
          </a:blip>
          <a:stretch>
            <a:fillRect/>
          </a:stretch>
        </p:blipFill>
        <p:spPr>
          <a:xfrm>
            <a:off x="749953" y="2912243"/>
            <a:ext cx="669727" cy="894522"/>
          </a:xfrm>
          <a:prstGeom prst="rect">
            <a:avLst/>
          </a:prstGeom>
          <a:noFill/>
          <a:ln>
            <a:noFill/>
          </a:ln>
        </p:spPr>
      </p:pic>
      <p:sp>
        <p:nvSpPr>
          <p:cNvPr id="536" name="Shape 536"/>
          <p:cNvSpPr txBox="1"/>
          <p:nvPr/>
        </p:nvSpPr>
        <p:spPr>
          <a:xfrm>
            <a:off x="510680" y="2061673"/>
            <a:ext cx="1940414" cy="2854299"/>
          </a:xfrm>
          <a:prstGeom prst="rect">
            <a:avLst/>
          </a:prstGeom>
          <a:noFill/>
          <a:ln>
            <a:noFill/>
          </a:ln>
        </p:spPr>
        <p:txBody>
          <a:bodyPr lIns="72034" tIns="72034" rIns="72034" bIns="72034" anchor="ctr" anchorCtr="0">
            <a:noAutofit/>
          </a:bodyPr>
          <a:lstStyle/>
          <a:p>
            <a:pPr indent="360228">
              <a:lnSpc>
                <a:spcPct val="120000"/>
              </a:lnSpc>
            </a:pPr>
            <a:r>
              <a:rPr lang="en-US" sz="900" b="1">
                <a:solidFill>
                  <a:srgbClr val="FFFFFF"/>
                </a:solidFill>
                <a:latin typeface="Oswald"/>
                <a:ea typeface="Oswald"/>
                <a:cs typeface="Oswald"/>
                <a:sym typeface="Oswald"/>
              </a:rPr>
              <a:t>EXERCISE</a:t>
            </a:r>
          </a:p>
          <a:p>
            <a:pPr>
              <a:lnSpc>
                <a:spcPct val="115000"/>
              </a:lnSpc>
            </a:pPr>
            <a:endParaRPr sz="800">
              <a:solidFill>
                <a:srgbClr val="FFFFFF"/>
              </a:solidFill>
              <a:latin typeface="Oswald"/>
              <a:ea typeface="Oswald"/>
              <a:cs typeface="Oswald"/>
              <a:sym typeface="Oswald"/>
            </a:endParaRPr>
          </a:p>
        </p:txBody>
      </p:sp>
      <p:sp>
        <p:nvSpPr>
          <p:cNvPr id="537" name="Shape 537"/>
          <p:cNvSpPr/>
          <p:nvPr/>
        </p:nvSpPr>
        <p:spPr>
          <a:xfrm>
            <a:off x="2146461" y="5869134"/>
            <a:ext cx="2932664" cy="310195"/>
          </a:xfrm>
          <a:prstGeom prst="rect">
            <a:avLst/>
          </a:prstGeom>
          <a:noFill/>
          <a:ln>
            <a:noFill/>
          </a:ln>
        </p:spPr>
        <p:txBody>
          <a:bodyPr lIns="40025" tIns="40025" rIns="40025" bIns="40025" anchor="ctr" anchorCtr="0">
            <a:noAutofit/>
          </a:bodyPr>
          <a:lstStyle/>
          <a:p>
            <a:pPr>
              <a:buSzPct val="25000"/>
            </a:pPr>
            <a:r>
              <a:rPr lang="en-US" sz="1400">
                <a:latin typeface="Georgia"/>
                <a:ea typeface="Georgia"/>
                <a:cs typeface="Georgia"/>
                <a:sym typeface="Georgia"/>
              </a:rPr>
              <a:t>Presentation of the results</a:t>
            </a:r>
          </a:p>
        </p:txBody>
      </p:sp>
      <p:sp>
        <p:nvSpPr>
          <p:cNvPr id="538" name="Shape 538"/>
          <p:cNvSpPr/>
          <p:nvPr/>
        </p:nvSpPr>
        <p:spPr>
          <a:xfrm>
            <a:off x="2102203" y="5500353"/>
            <a:ext cx="2625328" cy="238633"/>
          </a:xfrm>
          <a:prstGeom prst="rect">
            <a:avLst/>
          </a:prstGeom>
          <a:noFill/>
          <a:ln>
            <a:noFill/>
          </a:ln>
        </p:spPr>
        <p:txBody>
          <a:bodyPr lIns="0" tIns="0" rIns="0" bIns="0" anchor="t" anchorCtr="0">
            <a:noAutofit/>
          </a:bodyPr>
          <a:lstStyle/>
          <a:p>
            <a:pPr>
              <a:buSzPct val="25000"/>
            </a:pPr>
            <a:r>
              <a:rPr lang="en-US" sz="1600" b="1">
                <a:solidFill>
                  <a:srgbClr val="000000"/>
                </a:solidFill>
                <a:latin typeface="Oswald"/>
                <a:ea typeface="Oswald"/>
                <a:cs typeface="Oswald"/>
                <a:sym typeface="Oswald"/>
              </a:rPr>
              <a:t>DELIVERABLE</a:t>
            </a:r>
          </a:p>
        </p:txBody>
      </p:sp>
      <p:sp>
        <p:nvSpPr>
          <p:cNvPr id="539" name="Shape 539"/>
          <p:cNvSpPr/>
          <p:nvPr/>
        </p:nvSpPr>
        <p:spPr>
          <a:xfrm>
            <a:off x="2102203" y="1668036"/>
            <a:ext cx="2625328" cy="238633"/>
          </a:xfrm>
          <a:prstGeom prst="rect">
            <a:avLst/>
          </a:prstGeom>
          <a:noFill/>
          <a:ln>
            <a:noFill/>
          </a:ln>
        </p:spPr>
        <p:txBody>
          <a:bodyPr lIns="0" tIns="0" rIns="0" bIns="0" anchor="t" anchorCtr="0">
            <a:noAutofit/>
          </a:bodyPr>
          <a:lstStyle/>
          <a:p>
            <a:pPr>
              <a:buSzPct val="25000"/>
            </a:pPr>
            <a:r>
              <a:rPr lang="en-US" sz="1600" b="1">
                <a:latin typeface="Oswald"/>
                <a:ea typeface="Oswald"/>
                <a:cs typeface="Oswald"/>
                <a:sym typeface="Oswald"/>
              </a:rPr>
              <a:t>DIRECTIONS  (25 minutes)</a:t>
            </a:r>
          </a:p>
        </p:txBody>
      </p:sp>
      <p:cxnSp>
        <p:nvCxnSpPr>
          <p:cNvPr id="540" name="Shape 540"/>
          <p:cNvCxnSpPr/>
          <p:nvPr/>
        </p:nvCxnSpPr>
        <p:spPr>
          <a:xfrm rot="10800000">
            <a:off x="1756371" y="1648597"/>
            <a:ext cx="0" cy="4377380"/>
          </a:xfrm>
          <a:prstGeom prst="straightConnector1">
            <a:avLst/>
          </a:prstGeom>
          <a:noFill/>
          <a:ln w="9525" cap="flat" cmpd="sng">
            <a:solidFill>
              <a:srgbClr val="B7B7B7"/>
            </a:solidFill>
            <a:prstDash val="solid"/>
            <a:round/>
            <a:headEnd type="none" w="lg" len="lg"/>
            <a:tailEnd type="none" w="lg" len="lg"/>
          </a:ln>
        </p:spPr>
      </p:cxnSp>
      <p:sp>
        <p:nvSpPr>
          <p:cNvPr id="541" name="Shape 541"/>
          <p:cNvSpPr/>
          <p:nvPr/>
        </p:nvSpPr>
        <p:spPr>
          <a:xfrm>
            <a:off x="446485" y="691763"/>
            <a:ext cx="8267458" cy="405423"/>
          </a:xfrm>
          <a:prstGeom prst="rect">
            <a:avLst/>
          </a:prstGeom>
          <a:noFill/>
          <a:ln>
            <a:noFill/>
          </a:ln>
        </p:spPr>
        <p:txBody>
          <a:bodyPr lIns="0" tIns="0" rIns="0" bIns="0" anchor="t" anchorCtr="0">
            <a:noAutofit/>
          </a:bodyPr>
          <a:lstStyle/>
          <a:p>
            <a:pPr>
              <a:buSzPct val="25000"/>
            </a:pPr>
            <a:r>
              <a:rPr lang="en-US" sz="2500" b="1" dirty="0">
                <a:latin typeface="Oswald"/>
                <a:ea typeface="Oswald"/>
                <a:cs typeface="Oswald"/>
                <a:sym typeface="Oswald"/>
              </a:rPr>
              <a:t>ACTIVITY: DATA SCIENCE WORKFLOW</a:t>
            </a:r>
          </a:p>
        </p:txBody>
      </p:sp>
    </p:spTree>
    <p:extLst>
      <p:ext uri="{BB962C8B-B14F-4D97-AF65-F5344CB8AC3E}">
        <p14:creationId xmlns:p14="http://schemas.microsoft.com/office/powerpoint/2010/main" val="132258333"/>
      </p:ext>
    </p:extLst>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Continuous Data </a:t>
            </a:r>
            <a:endParaRPr lang="en-US" dirty="0"/>
          </a:p>
        </p:txBody>
      </p:sp>
      <p:pic>
        <p:nvPicPr>
          <p:cNvPr id="4" name="Content Placeholder 3"/>
          <p:cNvPicPr>
            <a:picLocks noGrp="1" noChangeAspect="1"/>
          </p:cNvPicPr>
          <p:nvPr>
            <p:ph idx="1"/>
          </p:nvPr>
        </p:nvPicPr>
        <p:blipFill>
          <a:blip r:embed="rId2"/>
          <a:srcRect t="1175" b="1175"/>
          <a:stretch>
            <a:fillRect/>
          </a:stretch>
        </p:blipFill>
        <p:spPr/>
      </p:pic>
    </p:spTree>
    <p:extLst>
      <p:ext uri="{BB962C8B-B14F-4D97-AF65-F5344CB8AC3E}">
        <p14:creationId xmlns:p14="http://schemas.microsoft.com/office/powerpoint/2010/main" val="3215746775"/>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Discrete Data</a:t>
            </a:r>
            <a:endParaRPr lang="en-US" dirty="0"/>
          </a:p>
        </p:txBody>
      </p:sp>
      <p:pic>
        <p:nvPicPr>
          <p:cNvPr id="4" name="Content Placeholder 3"/>
          <p:cNvPicPr>
            <a:picLocks noGrp="1" noChangeAspect="1"/>
          </p:cNvPicPr>
          <p:nvPr>
            <p:ph idx="1"/>
          </p:nvPr>
        </p:nvPicPr>
        <p:blipFill>
          <a:blip r:embed="rId2"/>
          <a:srcRect t="1175" b="1175"/>
          <a:stretch>
            <a:fillRect/>
          </a:stretch>
        </p:blipFill>
        <p:spPr/>
      </p:pic>
    </p:spTree>
    <p:extLst>
      <p:ext uri="{BB962C8B-B14F-4D97-AF65-F5344CB8AC3E}">
        <p14:creationId xmlns:p14="http://schemas.microsoft.com/office/powerpoint/2010/main" val="2729393214"/>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Discrete Data</a:t>
            </a:r>
            <a:endParaRPr lang="en-US" dirty="0"/>
          </a:p>
        </p:txBody>
      </p:sp>
      <p:pic>
        <p:nvPicPr>
          <p:cNvPr id="10" name="Content Placeholder 9"/>
          <p:cNvPicPr>
            <a:picLocks noGrp="1" noChangeAspect="1"/>
          </p:cNvPicPr>
          <p:nvPr>
            <p:ph idx="1"/>
          </p:nvPr>
        </p:nvPicPr>
        <p:blipFill>
          <a:blip r:embed="rId2"/>
          <a:srcRect l="-6236" r="-6236"/>
          <a:stretch>
            <a:fillRect/>
          </a:stretch>
        </p:blipFill>
        <p:spPr/>
      </p:pic>
    </p:spTree>
    <p:extLst>
      <p:ext uri="{BB962C8B-B14F-4D97-AF65-F5344CB8AC3E}">
        <p14:creationId xmlns:p14="http://schemas.microsoft.com/office/powerpoint/2010/main" val="990868837"/>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Supervised </a:t>
            </a:r>
            <a:r>
              <a:rPr lang="en-US" dirty="0" err="1" smtClean="0"/>
              <a:t>vs</a:t>
            </a:r>
            <a:r>
              <a:rPr lang="en-US" dirty="0" smtClean="0"/>
              <a:t> Unsupervised Learning</a:t>
            </a:r>
            <a:endParaRPr lang="en-US" dirty="0"/>
          </a:p>
        </p:txBody>
      </p:sp>
      <p:pic>
        <p:nvPicPr>
          <p:cNvPr id="8" name="Content Placeholder 7"/>
          <p:cNvPicPr>
            <a:picLocks noGrp="1" noChangeAspect="1"/>
          </p:cNvPicPr>
          <p:nvPr>
            <p:ph idx="1"/>
          </p:nvPr>
        </p:nvPicPr>
        <p:blipFill rotWithShape="1">
          <a:blip r:embed="rId2"/>
          <a:srcRect t="18726" b="5921"/>
          <a:stretch/>
        </p:blipFill>
        <p:spPr>
          <a:xfrm>
            <a:off x="457200" y="1960308"/>
            <a:ext cx="7620000" cy="4440491"/>
          </a:xfrm>
        </p:spPr>
      </p:pic>
    </p:spTree>
    <p:extLst>
      <p:ext uri="{BB962C8B-B14F-4D97-AF65-F5344CB8AC3E}">
        <p14:creationId xmlns:p14="http://schemas.microsoft.com/office/powerpoint/2010/main" val="133884661"/>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Supervised </a:t>
            </a:r>
            <a:r>
              <a:rPr lang="en-US" dirty="0" err="1" smtClean="0"/>
              <a:t>vs</a:t>
            </a:r>
            <a:r>
              <a:rPr lang="en-US" dirty="0" smtClean="0"/>
              <a:t> Unsupervised Learning</a:t>
            </a:r>
            <a:endParaRPr lang="en-US" dirty="0"/>
          </a:p>
        </p:txBody>
      </p:sp>
      <p:pic>
        <p:nvPicPr>
          <p:cNvPr id="6" name="Content Placeholder 5"/>
          <p:cNvPicPr>
            <a:picLocks noGrp="1" noChangeAspect="1"/>
          </p:cNvPicPr>
          <p:nvPr>
            <p:ph idx="1"/>
          </p:nvPr>
        </p:nvPicPr>
        <p:blipFill>
          <a:blip r:embed="rId2"/>
          <a:srcRect t="3817" b="3817"/>
          <a:stretch>
            <a:fillRect/>
          </a:stretch>
        </p:blipFill>
        <p:spPr/>
      </p:pic>
    </p:spTree>
    <p:extLst>
      <p:ext uri="{BB962C8B-B14F-4D97-AF65-F5344CB8AC3E}">
        <p14:creationId xmlns:p14="http://schemas.microsoft.com/office/powerpoint/2010/main" val="1005839547"/>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Supervised Learning – Classification </a:t>
            </a:r>
            <a:r>
              <a:rPr lang="en-US" dirty="0" err="1" smtClean="0"/>
              <a:t>vs</a:t>
            </a:r>
            <a:r>
              <a:rPr lang="en-US" dirty="0" smtClean="0"/>
              <a:t> Regression</a:t>
            </a:r>
            <a:endParaRPr lang="en-US" dirty="0"/>
          </a:p>
        </p:txBody>
      </p:sp>
      <p:pic>
        <p:nvPicPr>
          <p:cNvPr id="6" name="Content Placeholder 5"/>
          <p:cNvPicPr>
            <a:picLocks noGrp="1" noChangeAspect="1"/>
          </p:cNvPicPr>
          <p:nvPr>
            <p:ph idx="1"/>
          </p:nvPr>
        </p:nvPicPr>
        <p:blipFill>
          <a:blip r:embed="rId2"/>
          <a:srcRect l="10317" r="10317"/>
          <a:stretch>
            <a:fillRect/>
          </a:stretch>
        </p:blipFill>
        <p:spPr/>
      </p:pic>
    </p:spTree>
    <p:extLst>
      <p:ext uri="{BB962C8B-B14F-4D97-AF65-F5344CB8AC3E}">
        <p14:creationId xmlns:p14="http://schemas.microsoft.com/office/powerpoint/2010/main" val="1210593834"/>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Flexibility </a:t>
            </a:r>
            <a:r>
              <a:rPr lang="en-US" dirty="0" err="1" smtClean="0"/>
              <a:t>vs</a:t>
            </a:r>
            <a:r>
              <a:rPr lang="en-US" dirty="0" smtClean="0"/>
              <a:t> Interpretability</a:t>
            </a:r>
            <a:endParaRPr lang="en-US" dirty="0"/>
          </a:p>
        </p:txBody>
      </p:sp>
      <p:pic>
        <p:nvPicPr>
          <p:cNvPr id="4" name="Content Placeholder 3"/>
          <p:cNvPicPr>
            <a:picLocks noGrp="1" noChangeAspect="1"/>
          </p:cNvPicPr>
          <p:nvPr>
            <p:ph idx="1"/>
          </p:nvPr>
        </p:nvPicPr>
        <p:blipFill rotWithShape="1">
          <a:blip r:embed="rId2"/>
          <a:srcRect t="2070" b="19836"/>
          <a:stretch/>
        </p:blipFill>
        <p:spPr>
          <a:xfrm>
            <a:off x="457200" y="1600200"/>
            <a:ext cx="7620000" cy="3910858"/>
          </a:xfrm>
        </p:spPr>
      </p:pic>
    </p:spTree>
    <p:extLst>
      <p:ext uri="{BB962C8B-B14F-4D97-AF65-F5344CB8AC3E}">
        <p14:creationId xmlns:p14="http://schemas.microsoft.com/office/powerpoint/2010/main" val="324594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little bit about yourself</a:t>
            </a:r>
            <a:endParaRPr lang="en-US" dirty="0"/>
          </a:p>
        </p:txBody>
      </p:sp>
      <p:sp>
        <p:nvSpPr>
          <p:cNvPr id="3" name="Content Placeholder 2"/>
          <p:cNvSpPr>
            <a:spLocks noGrp="1"/>
          </p:cNvSpPr>
          <p:nvPr>
            <p:ph idx="1"/>
          </p:nvPr>
        </p:nvSpPr>
        <p:spPr/>
        <p:txBody>
          <a:bodyPr/>
          <a:lstStyle/>
          <a:p>
            <a:r>
              <a:rPr lang="en-US" dirty="0" smtClean="0"/>
              <a:t>Your Name</a:t>
            </a:r>
          </a:p>
          <a:p>
            <a:r>
              <a:rPr lang="en-US" dirty="0" smtClean="0"/>
              <a:t>Summary of your background </a:t>
            </a:r>
          </a:p>
          <a:p>
            <a:r>
              <a:rPr lang="en-US" dirty="0" smtClean="0"/>
              <a:t>What are you hoping/expecting to get out of this class</a:t>
            </a:r>
          </a:p>
          <a:p>
            <a:r>
              <a:rPr lang="en-US" dirty="0" smtClean="0"/>
              <a:t>Some interesting factoid about yourself</a:t>
            </a:r>
            <a:endParaRPr lang="en-US" dirty="0"/>
          </a:p>
        </p:txBody>
      </p:sp>
    </p:spTree>
    <p:extLst>
      <p:ext uri="{BB962C8B-B14F-4D97-AF65-F5344CB8AC3E}">
        <p14:creationId xmlns:p14="http://schemas.microsoft.com/office/powerpoint/2010/main" val="4184124661"/>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a:t>
            </a:r>
            <a:endParaRPr lang="en-US" dirty="0"/>
          </a:p>
        </p:txBody>
      </p:sp>
      <p:sp>
        <p:nvSpPr>
          <p:cNvPr id="3" name="Content Placeholder 2"/>
          <p:cNvSpPr>
            <a:spLocks noGrp="1"/>
          </p:cNvSpPr>
          <p:nvPr>
            <p:ph idx="1"/>
          </p:nvPr>
        </p:nvSpPr>
        <p:spPr/>
        <p:txBody>
          <a:bodyPr/>
          <a:lstStyle/>
          <a:p>
            <a:pPr marL="571500" indent="-457200">
              <a:buAutoNum type="arabicPeriod"/>
            </a:pPr>
            <a:r>
              <a:rPr lang="en-US" dirty="0" smtClean="0"/>
              <a:t>Always ask your self what type of data you have. Continuous, Discrete or Qualitative</a:t>
            </a:r>
          </a:p>
          <a:p>
            <a:pPr marL="571500" indent="-457200">
              <a:buAutoNum type="arabicPeriod"/>
            </a:pPr>
            <a:r>
              <a:rPr lang="en-US" dirty="0" smtClean="0"/>
              <a:t>Do you have a response variable? If yes, you can use Supervised Learning techniques, otherwise you shall use Unsupervised Learning techniques</a:t>
            </a:r>
          </a:p>
          <a:p>
            <a:pPr marL="571500" indent="-457200">
              <a:buAutoNum type="arabicPeriod"/>
            </a:pPr>
            <a:r>
              <a:rPr lang="en-US" dirty="0" smtClean="0"/>
              <a:t>Ask whether you want to predict something or interpret it. Make sure you use models that are inline with your goal. </a:t>
            </a:r>
            <a:endParaRPr lang="en-US" dirty="0"/>
          </a:p>
        </p:txBody>
      </p:sp>
    </p:spTree>
    <p:extLst>
      <p:ext uri="{BB962C8B-B14F-4D97-AF65-F5344CB8AC3E}">
        <p14:creationId xmlns:p14="http://schemas.microsoft.com/office/powerpoint/2010/main" val="206728880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Course Overview</a:t>
            </a:r>
            <a:endParaRPr lang="en-US" dirty="0"/>
          </a:p>
        </p:txBody>
      </p:sp>
      <p:sp>
        <p:nvSpPr>
          <p:cNvPr id="3" name="Content Placeholder 2"/>
          <p:cNvSpPr>
            <a:spLocks noGrp="1"/>
          </p:cNvSpPr>
          <p:nvPr>
            <p:ph idx="1"/>
          </p:nvPr>
        </p:nvSpPr>
        <p:spPr/>
        <p:txBody>
          <a:bodyPr/>
          <a:lstStyle/>
          <a:p>
            <a:pPr marL="628650" indent="-514350">
              <a:buAutoNum type="romanUcPeriod"/>
            </a:pPr>
            <a:r>
              <a:rPr lang="en-US" dirty="0" smtClean="0"/>
              <a:t>Instructor Philosophy</a:t>
            </a:r>
          </a:p>
          <a:p>
            <a:pPr marL="628650" indent="-514350">
              <a:buAutoNum type="romanUcPeriod"/>
            </a:pPr>
            <a:r>
              <a:rPr lang="en-US" dirty="0" smtClean="0"/>
              <a:t>Content Philosophy</a:t>
            </a:r>
          </a:p>
          <a:p>
            <a:pPr marL="628650" indent="-514350">
              <a:buAutoNum type="romanUcPeriod"/>
            </a:pPr>
            <a:r>
              <a:rPr lang="en-US" dirty="0" smtClean="0"/>
              <a:t>How to succeed</a:t>
            </a:r>
          </a:p>
          <a:p>
            <a:pPr marL="628650" indent="-514350">
              <a:buAutoNum type="romanUcPeriod"/>
            </a:pPr>
            <a:r>
              <a:rPr lang="en-US" dirty="0" smtClean="0"/>
              <a:t>Typical Class</a:t>
            </a:r>
          </a:p>
        </p:txBody>
      </p:sp>
    </p:spTree>
    <p:extLst>
      <p:ext uri="{BB962C8B-B14F-4D97-AF65-F5344CB8AC3E}">
        <p14:creationId xmlns:p14="http://schemas.microsoft.com/office/powerpoint/2010/main" val="285253130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Instructor Philosophy</a:t>
            </a:r>
            <a:endParaRPr lang="en-US" dirty="0"/>
          </a:p>
        </p:txBody>
      </p:sp>
      <p:sp>
        <p:nvSpPr>
          <p:cNvPr id="3" name="Content Placeholder 2"/>
          <p:cNvSpPr>
            <a:spLocks noGrp="1"/>
          </p:cNvSpPr>
          <p:nvPr>
            <p:ph idx="1"/>
          </p:nvPr>
        </p:nvSpPr>
        <p:spPr/>
        <p:txBody>
          <a:bodyPr/>
          <a:lstStyle/>
          <a:p>
            <a:r>
              <a:rPr lang="en-US" dirty="0" smtClean="0"/>
              <a:t>Adjustable pace</a:t>
            </a:r>
          </a:p>
          <a:p>
            <a:r>
              <a:rPr lang="en-US" dirty="0" smtClean="0"/>
              <a:t>Interactive Class</a:t>
            </a:r>
          </a:p>
          <a:p>
            <a:r>
              <a:rPr lang="en-US" dirty="0" smtClean="0"/>
              <a:t>Learn how to learn</a:t>
            </a:r>
          </a:p>
          <a:p>
            <a:r>
              <a:rPr lang="en-US" dirty="0" smtClean="0"/>
              <a:t>Learn by teaching</a:t>
            </a:r>
          </a:p>
          <a:p>
            <a:r>
              <a:rPr lang="en-US" dirty="0" smtClean="0"/>
              <a:t>Slow and constant progress</a:t>
            </a:r>
            <a:endParaRPr lang="en-US" dirty="0"/>
          </a:p>
        </p:txBody>
      </p:sp>
    </p:spTree>
    <p:extLst>
      <p:ext uri="{BB962C8B-B14F-4D97-AF65-F5344CB8AC3E}">
        <p14:creationId xmlns:p14="http://schemas.microsoft.com/office/powerpoint/2010/main" val="361436830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 Philosophy</a:t>
            </a:r>
            <a:endParaRPr lang="en-US" dirty="0"/>
          </a:p>
        </p:txBody>
      </p:sp>
      <p:sp>
        <p:nvSpPr>
          <p:cNvPr id="3" name="Content Placeholder 2"/>
          <p:cNvSpPr>
            <a:spLocks noGrp="1"/>
          </p:cNvSpPr>
          <p:nvPr>
            <p:ph idx="1"/>
          </p:nvPr>
        </p:nvSpPr>
        <p:spPr/>
        <p:txBody>
          <a:bodyPr/>
          <a:lstStyle/>
          <a:p>
            <a:r>
              <a:rPr lang="en-US" dirty="0" smtClean="0"/>
              <a:t>Learn by doing </a:t>
            </a:r>
          </a:p>
          <a:p>
            <a:pPr lvl="1"/>
            <a:r>
              <a:rPr lang="en-US" dirty="0" smtClean="0"/>
              <a:t>In-Class examples</a:t>
            </a:r>
          </a:p>
          <a:p>
            <a:pPr lvl="1"/>
            <a:r>
              <a:rPr lang="en-US" dirty="0" smtClean="0"/>
              <a:t>Assignments</a:t>
            </a:r>
          </a:p>
          <a:p>
            <a:pPr lvl="1"/>
            <a:r>
              <a:rPr lang="en-US" dirty="0" smtClean="0"/>
              <a:t>Course Project</a:t>
            </a:r>
          </a:p>
          <a:p>
            <a:pPr lvl="1"/>
            <a:r>
              <a:rPr lang="en-US" dirty="0" smtClean="0"/>
              <a:t>Practice, Practice, Practice</a:t>
            </a:r>
          </a:p>
          <a:p>
            <a:r>
              <a:rPr lang="en-US" dirty="0" smtClean="0"/>
              <a:t>Extensive use of visuals</a:t>
            </a:r>
          </a:p>
          <a:p>
            <a:r>
              <a:rPr lang="en-US" dirty="0" smtClean="0"/>
              <a:t>Balance of depth with breadth</a:t>
            </a:r>
            <a:endParaRPr lang="en-US" dirty="0"/>
          </a:p>
        </p:txBody>
      </p:sp>
    </p:spTree>
    <p:extLst>
      <p:ext uri="{BB962C8B-B14F-4D97-AF65-F5344CB8AC3E}">
        <p14:creationId xmlns:p14="http://schemas.microsoft.com/office/powerpoint/2010/main" val="158987050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succeed</a:t>
            </a:r>
            <a:endParaRPr lang="en-US" dirty="0"/>
          </a:p>
        </p:txBody>
      </p:sp>
      <p:sp>
        <p:nvSpPr>
          <p:cNvPr id="3" name="Content Placeholder 2"/>
          <p:cNvSpPr>
            <a:spLocks noGrp="1"/>
          </p:cNvSpPr>
          <p:nvPr>
            <p:ph idx="1"/>
          </p:nvPr>
        </p:nvSpPr>
        <p:spPr/>
        <p:txBody>
          <a:bodyPr/>
          <a:lstStyle/>
          <a:p>
            <a:r>
              <a:rPr lang="en-US" dirty="0" smtClean="0"/>
              <a:t>You cannot drive by just sitting on the passenger seat</a:t>
            </a:r>
          </a:p>
          <a:p>
            <a:r>
              <a:rPr lang="en-US" dirty="0" smtClean="0"/>
              <a:t>Ask questions </a:t>
            </a:r>
          </a:p>
          <a:p>
            <a:r>
              <a:rPr lang="en-US" dirty="0" smtClean="0"/>
              <a:t>Answer questions</a:t>
            </a:r>
          </a:p>
          <a:p>
            <a:r>
              <a:rPr lang="en-US" dirty="0" smtClean="0"/>
              <a:t>Teach to your classmates </a:t>
            </a:r>
          </a:p>
          <a:p>
            <a:pPr lvl="1"/>
            <a:r>
              <a:rPr lang="en-US" dirty="0" smtClean="0"/>
              <a:t>You only learn something when you can teach it to somebody else.</a:t>
            </a:r>
          </a:p>
          <a:p>
            <a:r>
              <a:rPr lang="en-US" dirty="0" smtClean="0"/>
              <a:t>Practice, Practice, Practice</a:t>
            </a:r>
            <a:endParaRPr lang="en-US" dirty="0"/>
          </a:p>
        </p:txBody>
      </p:sp>
    </p:spTree>
    <p:extLst>
      <p:ext uri="{BB962C8B-B14F-4D97-AF65-F5344CB8AC3E}">
        <p14:creationId xmlns:p14="http://schemas.microsoft.com/office/powerpoint/2010/main" val="96011728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Typical Class</a:t>
            </a:r>
            <a:endParaRPr lang="en-US" dirty="0"/>
          </a:p>
        </p:txBody>
      </p:sp>
      <p:sp>
        <p:nvSpPr>
          <p:cNvPr id="3" name="Content Placeholder 2"/>
          <p:cNvSpPr>
            <a:spLocks noGrp="1"/>
          </p:cNvSpPr>
          <p:nvPr>
            <p:ph idx="1"/>
          </p:nvPr>
        </p:nvSpPr>
        <p:spPr/>
        <p:txBody>
          <a:bodyPr/>
          <a:lstStyle/>
          <a:p>
            <a:r>
              <a:rPr lang="en-US" dirty="0" smtClean="0"/>
              <a:t>Review of previous materials</a:t>
            </a:r>
          </a:p>
          <a:p>
            <a:r>
              <a:rPr lang="en-US" dirty="0" smtClean="0"/>
              <a:t>Theoretical lecture – from PowerPoint slides</a:t>
            </a:r>
          </a:p>
          <a:p>
            <a:r>
              <a:rPr lang="en-US" dirty="0" smtClean="0"/>
              <a:t>Lab / Code Walk-through </a:t>
            </a:r>
          </a:p>
          <a:p>
            <a:r>
              <a:rPr lang="en-US" dirty="0" smtClean="0"/>
              <a:t>In-class exercises</a:t>
            </a:r>
          </a:p>
          <a:p>
            <a:r>
              <a:rPr lang="en-US" dirty="0" smtClean="0"/>
              <a:t>Homework assigned</a:t>
            </a:r>
            <a:endParaRPr lang="en-US" dirty="0"/>
          </a:p>
        </p:txBody>
      </p:sp>
    </p:spTree>
    <p:extLst>
      <p:ext uri="{BB962C8B-B14F-4D97-AF65-F5344CB8AC3E}">
        <p14:creationId xmlns:p14="http://schemas.microsoft.com/office/powerpoint/2010/main" val="130678384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djacency">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Adjacency">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Adjacency.thmx</Template>
  <TotalTime>100</TotalTime>
  <Words>1014</Words>
  <Application>Microsoft Macintosh PowerPoint</Application>
  <PresentationFormat>On-screen Show (4:3)</PresentationFormat>
  <Paragraphs>158</Paragraphs>
  <Slides>40</Slides>
  <Notes>11</Notes>
  <HiddenSlides>0</HiddenSlides>
  <MMClips>0</MMClips>
  <ScaleCrop>false</ScaleCrop>
  <HeadingPairs>
    <vt:vector size="4" baseType="variant">
      <vt:variant>
        <vt:lpstr>Theme</vt:lpstr>
      </vt:variant>
      <vt:variant>
        <vt:i4>1</vt:i4>
      </vt:variant>
      <vt:variant>
        <vt:lpstr>Slide Titles</vt:lpstr>
      </vt:variant>
      <vt:variant>
        <vt:i4>40</vt:i4>
      </vt:variant>
    </vt:vector>
  </HeadingPairs>
  <TitlesOfParts>
    <vt:vector size="41" baseType="lpstr">
      <vt:lpstr>Adjacency</vt:lpstr>
      <vt:lpstr>Data Science </vt:lpstr>
      <vt:lpstr>PowerPoint Presentation</vt:lpstr>
      <vt:lpstr>A little about me</vt:lpstr>
      <vt:lpstr>A little bit about yourself</vt:lpstr>
      <vt:lpstr>Course Overview</vt:lpstr>
      <vt:lpstr>Instructor Philosophy</vt:lpstr>
      <vt:lpstr>Content Philosophy</vt:lpstr>
      <vt:lpstr>How to succeed</vt:lpstr>
      <vt:lpstr>Typical Class</vt:lpstr>
      <vt:lpstr>PowerPoint Presentation</vt:lpstr>
      <vt:lpstr>Data Science</vt:lpstr>
      <vt:lpstr>Agenda </vt:lpstr>
      <vt:lpstr>What is Data Science?</vt:lpstr>
      <vt:lpstr>What is Data Science?</vt:lpstr>
      <vt:lpstr>What is a Data Scientist</vt:lpstr>
      <vt:lpstr>Data Scientist</vt:lpstr>
      <vt:lpstr>Who is a Data Scientist?</vt:lpstr>
      <vt:lpstr>PowerPoint Presentation</vt:lpstr>
      <vt:lpstr>PowerPoint Presentation</vt:lpstr>
      <vt:lpstr>T-Shaped Data Scientists</vt:lpstr>
      <vt:lpstr>T-Shaped Data Scientists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 Science Workflow – Example </vt:lpstr>
      <vt:lpstr>PowerPoint Presentation</vt:lpstr>
      <vt:lpstr>Continuous Data </vt:lpstr>
      <vt:lpstr>Discrete Data</vt:lpstr>
      <vt:lpstr>Discrete Data</vt:lpstr>
      <vt:lpstr>Supervised vs Unsupervised Learning</vt:lpstr>
      <vt:lpstr>Supervised vs Unsupervised Learning</vt:lpstr>
      <vt:lpstr>Supervised Learning – Classification vs Regression</vt:lpstr>
      <vt:lpstr>Flexibility vs Interpretability</vt:lpstr>
      <vt:lpstr>Summary </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dc:title>
  <dc:creator>HH</dc:creator>
  <cp:lastModifiedBy>HH</cp:lastModifiedBy>
  <cp:revision>9</cp:revision>
  <dcterms:created xsi:type="dcterms:W3CDTF">2016-01-05T19:15:01Z</dcterms:created>
  <dcterms:modified xsi:type="dcterms:W3CDTF">2016-01-26T01:06:36Z</dcterms:modified>
</cp:coreProperties>
</file>

<file path=docProps/thumbnail.jpeg>
</file>